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80"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userDrawn="1">
          <p15:clr>
            <a:srgbClr val="A4A3A4"/>
          </p15:clr>
        </p15:guide>
        <p15:guide id="2" pos="10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C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31"/>
    <p:restoredTop sz="94768"/>
  </p:normalViewPr>
  <p:slideViewPr>
    <p:cSldViewPr snapToGrid="0" snapToObjects="1">
      <p:cViewPr>
        <p:scale>
          <a:sx n="68" d="100"/>
          <a:sy n="68" d="100"/>
        </p:scale>
        <p:origin x="216" y="1096"/>
      </p:cViewPr>
      <p:guideLst>
        <p:guide orient="horz" pos="3271"/>
        <p:guide pos="10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56679-BA8B-D342-8340-BA4FD0A1B473}" type="datetimeFigureOut">
              <a:rPr lang="en-US" smtClean="0"/>
              <a:t>10/13/20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082EE-7CA8-2546-A410-F02EA774E1CA}" type="slidenum">
              <a:rPr lang="en-US" smtClean="0"/>
              <a:t>‹#›</a:t>
            </a:fld>
            <a:endParaRPr lang="en-US" dirty="0"/>
          </a:p>
        </p:txBody>
      </p:sp>
    </p:spTree>
    <p:extLst>
      <p:ext uri="{BB962C8B-B14F-4D97-AF65-F5344CB8AC3E}">
        <p14:creationId xmlns:p14="http://schemas.microsoft.com/office/powerpoint/2010/main" val="402542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082EE-7CA8-2546-A410-F02EA774E1CA}" type="slidenum">
              <a:rPr lang="en-US" smtClean="0"/>
              <a:t>1</a:t>
            </a:fld>
            <a:endParaRPr lang="en-US" dirty="0"/>
          </a:p>
        </p:txBody>
      </p:sp>
    </p:spTree>
    <p:extLst>
      <p:ext uri="{BB962C8B-B14F-4D97-AF65-F5344CB8AC3E}">
        <p14:creationId xmlns:p14="http://schemas.microsoft.com/office/powerpoint/2010/main" val="2144269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21868-922E-C344-8EEB-45BDC04EF14A}"/>
              </a:ext>
            </a:extLst>
          </p:cNvPr>
          <p:cNvSpPr/>
          <p:nvPr userDrawn="1"/>
        </p:nvSpPr>
        <p:spPr>
          <a:xfrm>
            <a:off x="0" y="5955957"/>
            <a:ext cx="12192000" cy="902042"/>
          </a:xfrm>
          <a:prstGeom prst="rect">
            <a:avLst/>
          </a:prstGeom>
          <a:solidFill>
            <a:srgbClr val="6CC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BF724E6-7D78-474D-BD8B-26CD956F5AF8}"/>
              </a:ext>
            </a:extLst>
          </p:cNvPr>
          <p:cNvPicPr>
            <a:picLocks noChangeAspect="1"/>
          </p:cNvPicPr>
          <p:nvPr userDrawn="1"/>
        </p:nvPicPr>
        <p:blipFill>
          <a:blip r:embed="rId2"/>
          <a:stretch>
            <a:fillRect/>
          </a:stretch>
        </p:blipFill>
        <p:spPr>
          <a:xfrm>
            <a:off x="10154080" y="6251690"/>
            <a:ext cx="1682814" cy="277798"/>
          </a:xfrm>
          <a:prstGeom prst="rect">
            <a:avLst/>
          </a:prstGeom>
        </p:spPr>
      </p:pic>
      <p:pic>
        <p:nvPicPr>
          <p:cNvPr id="7" name="Picture 6">
            <a:extLst>
              <a:ext uri="{FF2B5EF4-FFF2-40B4-BE49-F238E27FC236}">
                <a16:creationId xmlns:a16="http://schemas.microsoft.com/office/drawing/2014/main" id="{484D1390-A6C9-0040-B887-6EF82BF5B395}"/>
              </a:ext>
            </a:extLst>
          </p:cNvPr>
          <p:cNvPicPr>
            <a:picLocks noChangeAspect="1"/>
          </p:cNvPicPr>
          <p:nvPr userDrawn="1"/>
        </p:nvPicPr>
        <p:blipFill>
          <a:blip r:embed="rId3"/>
          <a:stretch>
            <a:fillRect/>
          </a:stretch>
        </p:blipFill>
        <p:spPr>
          <a:xfrm>
            <a:off x="322516" y="6163997"/>
            <a:ext cx="2056475" cy="469413"/>
          </a:xfrm>
          <a:prstGeom prst="rect">
            <a:avLst/>
          </a:prstGeom>
        </p:spPr>
      </p:pic>
    </p:spTree>
    <p:extLst>
      <p:ext uri="{BB962C8B-B14F-4D97-AF65-F5344CB8AC3E}">
        <p14:creationId xmlns:p14="http://schemas.microsoft.com/office/powerpoint/2010/main" val="203096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4245-03C3-6343-A18E-3EDF00E569A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7353F0-AEB8-114F-A5C7-A025346D8D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44F274-8CE9-A448-93B0-B60DEB305313}"/>
              </a:ext>
            </a:extLst>
          </p:cNvPr>
          <p:cNvSpPr>
            <a:spLocks noGrp="1"/>
          </p:cNvSpPr>
          <p:nvPr>
            <p:ph type="dt" sz="half" idx="10"/>
          </p:nvPr>
        </p:nvSpPr>
        <p:spPr>
          <a:xfrm>
            <a:off x="838200" y="6356350"/>
            <a:ext cx="2743200" cy="365125"/>
          </a:xfrm>
          <a:prstGeom prst="rect">
            <a:avLst/>
          </a:prstGeom>
        </p:spPr>
        <p:txBody>
          <a:bodyPr/>
          <a:lstStyle/>
          <a:p>
            <a:fld id="{04ACCF3F-6B2D-424C-8FFA-DAFF04FD1A69}" type="datetimeFigureOut">
              <a:rPr lang="en-US" smtClean="0"/>
              <a:t>10/13/20</a:t>
            </a:fld>
            <a:endParaRPr lang="en-US" dirty="0"/>
          </a:p>
        </p:txBody>
      </p:sp>
      <p:sp>
        <p:nvSpPr>
          <p:cNvPr id="5" name="Footer Placeholder 4">
            <a:extLst>
              <a:ext uri="{FF2B5EF4-FFF2-40B4-BE49-F238E27FC236}">
                <a16:creationId xmlns:a16="http://schemas.microsoft.com/office/drawing/2014/main" id="{19E34160-DC31-3D4E-9ED5-4EA925BBA1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F7FD567-482E-474D-919B-80D42BE0BE35}"/>
              </a:ext>
            </a:extLst>
          </p:cNvPr>
          <p:cNvSpPr>
            <a:spLocks noGrp="1"/>
          </p:cNvSpPr>
          <p:nvPr>
            <p:ph type="sldNum" sz="quarter" idx="12"/>
          </p:nvPr>
        </p:nvSpPr>
        <p:spPr>
          <a:xfrm>
            <a:off x="8610600" y="6356350"/>
            <a:ext cx="2743200" cy="365125"/>
          </a:xfrm>
          <a:prstGeom prst="rect">
            <a:avLst/>
          </a:prstGeom>
        </p:spPr>
        <p:txBody>
          <a:bodyPr/>
          <a:lstStyle/>
          <a:p>
            <a:fld id="{BB4238BE-4AEC-224C-B1F3-4773A42B578A}" type="slidenum">
              <a:rPr lang="en-US" smtClean="0"/>
              <a:t>‹#›</a:t>
            </a:fld>
            <a:endParaRPr lang="en-US" dirty="0"/>
          </a:p>
        </p:txBody>
      </p:sp>
    </p:spTree>
    <p:extLst>
      <p:ext uri="{BB962C8B-B14F-4D97-AF65-F5344CB8AC3E}">
        <p14:creationId xmlns:p14="http://schemas.microsoft.com/office/powerpoint/2010/main" val="174703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FD62-D570-DE44-8553-808FD2AD29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70B2437-CCEE-E74E-96C4-AD157F4CA68F}"/>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24481-AF92-6347-ACBC-71CAFBFBC018}"/>
              </a:ext>
            </a:extLst>
          </p:cNvPr>
          <p:cNvSpPr>
            <a:spLocks noGrp="1"/>
          </p:cNvSpPr>
          <p:nvPr>
            <p:ph type="dt" sz="half" idx="10"/>
          </p:nvPr>
        </p:nvSpPr>
        <p:spPr>
          <a:xfrm>
            <a:off x="838200" y="6356350"/>
            <a:ext cx="2743200" cy="365125"/>
          </a:xfrm>
          <a:prstGeom prst="rect">
            <a:avLst/>
          </a:prstGeom>
        </p:spPr>
        <p:txBody>
          <a:bodyPr/>
          <a:lstStyle/>
          <a:p>
            <a:fld id="{04ACCF3F-6B2D-424C-8FFA-DAFF04FD1A69}" type="datetimeFigureOut">
              <a:rPr lang="en-US" smtClean="0"/>
              <a:t>10/13/20</a:t>
            </a:fld>
            <a:endParaRPr lang="en-US" dirty="0"/>
          </a:p>
        </p:txBody>
      </p:sp>
      <p:sp>
        <p:nvSpPr>
          <p:cNvPr id="5" name="Footer Placeholder 4">
            <a:extLst>
              <a:ext uri="{FF2B5EF4-FFF2-40B4-BE49-F238E27FC236}">
                <a16:creationId xmlns:a16="http://schemas.microsoft.com/office/drawing/2014/main" id="{86313086-A3AE-8A4B-9FDF-E6BB6EAC048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06DCF5F-9E4C-324F-87CF-4BCAA5190833}"/>
              </a:ext>
            </a:extLst>
          </p:cNvPr>
          <p:cNvSpPr>
            <a:spLocks noGrp="1"/>
          </p:cNvSpPr>
          <p:nvPr>
            <p:ph type="sldNum" sz="quarter" idx="12"/>
          </p:nvPr>
        </p:nvSpPr>
        <p:spPr>
          <a:xfrm>
            <a:off x="8610600" y="6356350"/>
            <a:ext cx="2743200" cy="365125"/>
          </a:xfrm>
          <a:prstGeom prst="rect">
            <a:avLst/>
          </a:prstGeom>
        </p:spPr>
        <p:txBody>
          <a:bodyPr/>
          <a:lstStyle/>
          <a:p>
            <a:fld id="{BB4238BE-4AEC-224C-B1F3-4773A42B578A}" type="slidenum">
              <a:rPr lang="en-US" smtClean="0"/>
              <a:t>‹#›</a:t>
            </a:fld>
            <a:endParaRPr lang="en-US" dirty="0"/>
          </a:p>
        </p:txBody>
      </p:sp>
    </p:spTree>
    <p:extLst>
      <p:ext uri="{BB962C8B-B14F-4D97-AF65-F5344CB8AC3E}">
        <p14:creationId xmlns:p14="http://schemas.microsoft.com/office/powerpoint/2010/main" val="40996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1C9229-B211-3647-866B-9F2C1C58A3AF}"/>
              </a:ext>
            </a:extLst>
          </p:cNvPr>
          <p:cNvSpPr/>
          <p:nvPr userDrawn="1"/>
        </p:nvSpPr>
        <p:spPr>
          <a:xfrm>
            <a:off x="0" y="5955957"/>
            <a:ext cx="12192000" cy="902042"/>
          </a:xfrm>
          <a:prstGeom prst="rect">
            <a:avLst/>
          </a:prstGeom>
          <a:solidFill>
            <a:srgbClr val="6CC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8A818C0-C0E9-024D-ADE9-63121E307899}"/>
              </a:ext>
            </a:extLst>
          </p:cNvPr>
          <p:cNvPicPr>
            <a:picLocks noChangeAspect="1"/>
          </p:cNvPicPr>
          <p:nvPr userDrawn="1"/>
        </p:nvPicPr>
        <p:blipFill>
          <a:blip r:embed="rId5"/>
          <a:stretch>
            <a:fillRect/>
          </a:stretch>
        </p:blipFill>
        <p:spPr>
          <a:xfrm>
            <a:off x="10154080" y="6251690"/>
            <a:ext cx="1682814" cy="277798"/>
          </a:xfrm>
          <a:prstGeom prst="rect">
            <a:avLst/>
          </a:prstGeom>
        </p:spPr>
      </p:pic>
      <p:pic>
        <p:nvPicPr>
          <p:cNvPr id="9" name="Picture 8">
            <a:extLst>
              <a:ext uri="{FF2B5EF4-FFF2-40B4-BE49-F238E27FC236}">
                <a16:creationId xmlns:a16="http://schemas.microsoft.com/office/drawing/2014/main" id="{B8879E6A-71BC-8345-AE8A-DAAE76229812}"/>
              </a:ext>
            </a:extLst>
          </p:cNvPr>
          <p:cNvPicPr>
            <a:picLocks noChangeAspect="1"/>
          </p:cNvPicPr>
          <p:nvPr userDrawn="1"/>
        </p:nvPicPr>
        <p:blipFill>
          <a:blip r:embed="rId6"/>
          <a:stretch>
            <a:fillRect/>
          </a:stretch>
        </p:blipFill>
        <p:spPr>
          <a:xfrm>
            <a:off x="322516" y="6163997"/>
            <a:ext cx="2056475" cy="469413"/>
          </a:xfrm>
          <a:prstGeom prst="rect">
            <a:avLst/>
          </a:prstGeom>
        </p:spPr>
      </p:pic>
    </p:spTree>
    <p:extLst>
      <p:ext uri="{BB962C8B-B14F-4D97-AF65-F5344CB8AC3E}">
        <p14:creationId xmlns:p14="http://schemas.microsoft.com/office/powerpoint/2010/main" val="1496135892"/>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80B570-7E68-8A40-AE68-AD03C60393BB}"/>
              </a:ext>
            </a:extLst>
          </p:cNvPr>
          <p:cNvSpPr/>
          <p:nvPr/>
        </p:nvSpPr>
        <p:spPr>
          <a:xfrm>
            <a:off x="0" y="0"/>
            <a:ext cx="12192000" cy="6858000"/>
          </a:xfrm>
          <a:prstGeom prst="rect">
            <a:avLst/>
          </a:prstGeom>
          <a:solidFill>
            <a:srgbClr val="6CC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pic>
        <p:nvPicPr>
          <p:cNvPr id="7" name="Picture 6">
            <a:extLst>
              <a:ext uri="{FF2B5EF4-FFF2-40B4-BE49-F238E27FC236}">
                <a16:creationId xmlns:a16="http://schemas.microsoft.com/office/drawing/2014/main" id="{1FDB1472-1595-7C40-BD93-81AED2429695}"/>
              </a:ext>
            </a:extLst>
          </p:cNvPr>
          <p:cNvPicPr>
            <a:picLocks noChangeAspect="1"/>
          </p:cNvPicPr>
          <p:nvPr/>
        </p:nvPicPr>
        <p:blipFill>
          <a:blip r:embed="rId3"/>
          <a:stretch>
            <a:fillRect/>
          </a:stretch>
        </p:blipFill>
        <p:spPr>
          <a:xfrm>
            <a:off x="3374572" y="1552298"/>
            <a:ext cx="5442857" cy="2389547"/>
          </a:xfrm>
          <a:prstGeom prst="rect">
            <a:avLst/>
          </a:prstGeom>
        </p:spPr>
      </p:pic>
      <p:pic>
        <p:nvPicPr>
          <p:cNvPr id="9" name="Picture 8">
            <a:extLst>
              <a:ext uri="{FF2B5EF4-FFF2-40B4-BE49-F238E27FC236}">
                <a16:creationId xmlns:a16="http://schemas.microsoft.com/office/drawing/2014/main" id="{202E54EE-1869-4942-9659-24ADD721E2D3}"/>
              </a:ext>
            </a:extLst>
          </p:cNvPr>
          <p:cNvPicPr>
            <a:picLocks noChangeAspect="1"/>
          </p:cNvPicPr>
          <p:nvPr/>
        </p:nvPicPr>
        <p:blipFill>
          <a:blip r:embed="rId4"/>
          <a:stretch>
            <a:fillRect/>
          </a:stretch>
        </p:blipFill>
        <p:spPr>
          <a:xfrm>
            <a:off x="322515" y="6170499"/>
            <a:ext cx="2056475" cy="469413"/>
          </a:xfrm>
          <a:prstGeom prst="rect">
            <a:avLst/>
          </a:prstGeom>
        </p:spPr>
      </p:pic>
      <p:sp>
        <p:nvSpPr>
          <p:cNvPr id="10" name="TextBox 9">
            <a:extLst>
              <a:ext uri="{FF2B5EF4-FFF2-40B4-BE49-F238E27FC236}">
                <a16:creationId xmlns:a16="http://schemas.microsoft.com/office/drawing/2014/main" id="{EAD4C389-9F24-9B49-8400-949293574736}"/>
              </a:ext>
            </a:extLst>
          </p:cNvPr>
          <p:cNvSpPr txBox="1"/>
          <p:nvPr/>
        </p:nvSpPr>
        <p:spPr>
          <a:xfrm>
            <a:off x="3355760" y="4168063"/>
            <a:ext cx="545089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Rankings  /  Research  /  People  /  Partnerships</a:t>
            </a:r>
          </a:p>
        </p:txBody>
      </p:sp>
      <p:pic>
        <p:nvPicPr>
          <p:cNvPr id="2" name="Picture 1">
            <a:extLst>
              <a:ext uri="{FF2B5EF4-FFF2-40B4-BE49-F238E27FC236}">
                <a16:creationId xmlns:a16="http://schemas.microsoft.com/office/drawing/2014/main" id="{62A5F240-6783-B340-80BD-2D194DE8955B}"/>
              </a:ext>
            </a:extLst>
          </p:cNvPr>
          <p:cNvPicPr>
            <a:picLocks noChangeAspect="1"/>
          </p:cNvPicPr>
          <p:nvPr/>
        </p:nvPicPr>
        <p:blipFill>
          <a:blip r:embed="rId5"/>
          <a:stretch>
            <a:fillRect/>
          </a:stretch>
        </p:blipFill>
        <p:spPr>
          <a:xfrm>
            <a:off x="5608043" y="962784"/>
            <a:ext cx="975913" cy="363296"/>
          </a:xfrm>
          <a:prstGeom prst="rect">
            <a:avLst/>
          </a:prstGeom>
        </p:spPr>
      </p:pic>
    </p:spTree>
    <p:extLst>
      <p:ext uri="{BB962C8B-B14F-4D97-AF65-F5344CB8AC3E}">
        <p14:creationId xmlns:p14="http://schemas.microsoft.com/office/powerpoint/2010/main" val="133026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39" y="1198453"/>
            <a:ext cx="7644920" cy="2236721"/>
          </a:xfrm>
        </p:spPr>
        <p:txBody>
          <a:bodyPr>
            <a:normAutofit/>
          </a:bodyPr>
          <a:lstStyle/>
          <a:p>
            <a:pPr marL="0" indent="0">
              <a:buNone/>
            </a:pPr>
            <a:r>
              <a:rPr lang="en-CA" sz="1200" dirty="0">
                <a:latin typeface="Arial" panose="020B0604020202020204" pitchFamily="34" charset="0"/>
                <a:cs typeface="Arial" panose="020B0604020202020204" pitchFamily="34" charset="0"/>
              </a:rPr>
              <a:t>U of T Medicine researchers collaborate with researchers all over the world. Last year, they co-authored more than 17,500 papers with researchers in 152 counties ranging from Albania to Zambia.</a:t>
            </a:r>
          </a:p>
        </p:txBody>
      </p:sp>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International Collaborations</a:t>
            </a:r>
          </a:p>
        </p:txBody>
      </p:sp>
      <p:pic>
        <p:nvPicPr>
          <p:cNvPr id="5" name="Picture 4" descr="Map&#10;&#10;Description automatically generated">
            <a:extLst>
              <a:ext uri="{FF2B5EF4-FFF2-40B4-BE49-F238E27FC236}">
                <a16:creationId xmlns:a16="http://schemas.microsoft.com/office/drawing/2014/main" id="{D0F82512-A920-7C48-81BE-4D6BCD404087}"/>
              </a:ext>
            </a:extLst>
          </p:cNvPr>
          <p:cNvPicPr>
            <a:picLocks noChangeAspect="1"/>
          </p:cNvPicPr>
          <p:nvPr/>
        </p:nvPicPr>
        <p:blipFill>
          <a:blip r:embed="rId2"/>
          <a:stretch>
            <a:fillRect/>
          </a:stretch>
        </p:blipFill>
        <p:spPr>
          <a:xfrm>
            <a:off x="1729739" y="1657350"/>
            <a:ext cx="6925079" cy="4070885"/>
          </a:xfrm>
          <a:prstGeom prst="rect">
            <a:avLst/>
          </a:prstGeom>
        </p:spPr>
      </p:pic>
    </p:spTree>
    <p:extLst>
      <p:ext uri="{BB962C8B-B14F-4D97-AF65-F5344CB8AC3E}">
        <p14:creationId xmlns:p14="http://schemas.microsoft.com/office/powerpoint/2010/main" val="340764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0" y="1206692"/>
            <a:ext cx="7364833" cy="630346"/>
          </a:xfrm>
        </p:spPr>
        <p:txBody>
          <a:bodyPr>
            <a:normAutofit/>
          </a:bodyPr>
          <a:lstStyle/>
          <a:p>
            <a:pPr marL="0" indent="0">
              <a:buNone/>
            </a:pPr>
            <a:r>
              <a:rPr lang="en-CA" sz="1200" dirty="0">
                <a:latin typeface="Arial" panose="020B0604020202020204" pitchFamily="34" charset="0"/>
                <a:cs typeface="Arial" panose="020B0604020202020204" pitchFamily="34" charset="0"/>
              </a:rPr>
              <a:t>The Faculty of Medicine benefits from the generous financial support of alumni and donors.</a:t>
            </a:r>
            <a:br>
              <a:rPr lang="en-CA" sz="1200" dirty="0">
                <a:latin typeface="Arial" panose="020B0604020202020204" pitchFamily="34" charset="0"/>
                <a:cs typeface="Arial" panose="020B0604020202020204" pitchFamily="34" charset="0"/>
              </a:rPr>
            </a:br>
            <a:r>
              <a:rPr lang="en-CA" sz="1200" dirty="0">
                <a:latin typeface="Arial" panose="020B0604020202020204" pitchFamily="34" charset="0"/>
                <a:cs typeface="Arial" panose="020B0604020202020204" pitchFamily="34" charset="0"/>
              </a:rPr>
              <a:t>These funds help drive programs and research, as well as faculty and student support.</a:t>
            </a:r>
            <a:endParaRPr lang="en-CA" sz="21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latin typeface="Arial" panose="020B0604020202020204" pitchFamily="34" charset="0"/>
                <a:cs typeface="Arial" panose="020B0604020202020204" pitchFamily="34" charset="0"/>
              </a:rPr>
              <a:t>Alumni and Donors</a:t>
            </a:r>
          </a:p>
        </p:txBody>
      </p:sp>
      <p:sp>
        <p:nvSpPr>
          <p:cNvPr id="9" name="Content Placeholder 2">
            <a:extLst>
              <a:ext uri="{FF2B5EF4-FFF2-40B4-BE49-F238E27FC236}">
                <a16:creationId xmlns:a16="http://schemas.microsoft.com/office/drawing/2014/main" id="{F2BF7038-13E4-5E44-847A-E743C0E062BA}"/>
              </a:ext>
            </a:extLst>
          </p:cNvPr>
          <p:cNvSpPr txBox="1">
            <a:spLocks/>
          </p:cNvSpPr>
          <p:nvPr/>
        </p:nvSpPr>
        <p:spPr>
          <a:xfrm>
            <a:off x="4586777" y="2447149"/>
            <a:ext cx="7165955" cy="333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alumni worldwide</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donors in FY 2019–20 (34% first-time donors)</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total philanthropic commitments in FY 2018–19</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None/>
            </a:pPr>
            <a:r>
              <a:rPr lang="en-CA" sz="1600" dirty="0">
                <a:latin typeface="Arial" panose="020B0604020202020204" pitchFamily="34" charset="0"/>
                <a:cs typeface="Arial" panose="020B0604020202020204" pitchFamily="34" charset="0"/>
              </a:rPr>
              <a:t>pledged by 1,614 alumni in FY 2018-19, representing 81% of donors</a:t>
            </a:r>
          </a:p>
          <a:p>
            <a:pPr marL="0" indent="0">
              <a:buNone/>
            </a:pPr>
            <a:endParaRPr lang="en-CA"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275530-EB1F-FB4D-8673-2868E8CCF201}"/>
              </a:ext>
            </a:extLst>
          </p:cNvPr>
          <p:cNvSpPr txBox="1"/>
          <p:nvPr/>
        </p:nvSpPr>
        <p:spPr>
          <a:xfrm>
            <a:off x="1978894" y="2176598"/>
            <a:ext cx="2521132"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61,302</a:t>
            </a:r>
          </a:p>
        </p:txBody>
      </p:sp>
      <p:sp>
        <p:nvSpPr>
          <p:cNvPr id="11" name="TextBox 10">
            <a:extLst>
              <a:ext uri="{FF2B5EF4-FFF2-40B4-BE49-F238E27FC236}">
                <a16:creationId xmlns:a16="http://schemas.microsoft.com/office/drawing/2014/main" id="{D70791C8-71E7-EE4C-8471-928AFC8FFA00}"/>
              </a:ext>
            </a:extLst>
          </p:cNvPr>
          <p:cNvSpPr txBox="1"/>
          <p:nvPr/>
        </p:nvSpPr>
        <p:spPr>
          <a:xfrm>
            <a:off x="1978894" y="2860477"/>
            <a:ext cx="2521132"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1,983</a:t>
            </a:r>
          </a:p>
        </p:txBody>
      </p:sp>
      <p:sp>
        <p:nvSpPr>
          <p:cNvPr id="12" name="TextBox 11">
            <a:extLst>
              <a:ext uri="{FF2B5EF4-FFF2-40B4-BE49-F238E27FC236}">
                <a16:creationId xmlns:a16="http://schemas.microsoft.com/office/drawing/2014/main" id="{DD7B40EF-8098-7844-BF2E-0410B8D15F42}"/>
              </a:ext>
            </a:extLst>
          </p:cNvPr>
          <p:cNvSpPr txBox="1"/>
          <p:nvPr/>
        </p:nvSpPr>
        <p:spPr>
          <a:xfrm>
            <a:off x="1303983" y="3561260"/>
            <a:ext cx="3196043"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$75,525,347</a:t>
            </a:r>
          </a:p>
        </p:txBody>
      </p:sp>
      <p:sp>
        <p:nvSpPr>
          <p:cNvPr id="16" name="TextBox 15">
            <a:extLst>
              <a:ext uri="{FF2B5EF4-FFF2-40B4-BE49-F238E27FC236}">
                <a16:creationId xmlns:a16="http://schemas.microsoft.com/office/drawing/2014/main" id="{6A95203D-45FA-CD47-B6D3-E7D8218287CC}"/>
              </a:ext>
            </a:extLst>
          </p:cNvPr>
          <p:cNvSpPr txBox="1"/>
          <p:nvPr/>
        </p:nvSpPr>
        <p:spPr>
          <a:xfrm>
            <a:off x="1303983" y="4253078"/>
            <a:ext cx="3196043"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$7,512,597</a:t>
            </a:r>
          </a:p>
        </p:txBody>
      </p:sp>
    </p:spTree>
    <p:extLst>
      <p:ext uri="{BB962C8B-B14F-4D97-AF65-F5344CB8AC3E}">
        <p14:creationId xmlns:p14="http://schemas.microsoft.com/office/powerpoint/2010/main" val="307860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Enrolment Numbers</a:t>
            </a:r>
          </a:p>
        </p:txBody>
      </p:sp>
      <p:sp>
        <p:nvSpPr>
          <p:cNvPr id="11" name="Content Placeholder 2">
            <a:extLst>
              <a:ext uri="{FF2B5EF4-FFF2-40B4-BE49-F238E27FC236}">
                <a16:creationId xmlns:a16="http://schemas.microsoft.com/office/drawing/2014/main" id="{02ED6F97-2872-7743-A7CB-3F2E8EC9E435}"/>
              </a:ext>
            </a:extLst>
          </p:cNvPr>
          <p:cNvSpPr txBox="1">
            <a:spLocks/>
          </p:cNvSpPr>
          <p:nvPr/>
        </p:nvSpPr>
        <p:spPr>
          <a:xfrm>
            <a:off x="1729740" y="1330261"/>
            <a:ext cx="8192302" cy="2199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100" dirty="0">
                <a:latin typeface="Arial" panose="020B0604020202020204" pitchFamily="34" charset="0"/>
                <a:cs typeface="Arial" panose="020B0604020202020204" pitchFamily="34" charset="0"/>
              </a:rPr>
              <a:t>U of T is home to the third largest MD Program by enrolment in Canada and the largest in Ontario. U of T has, however, the most post-MD trainees in Canada and is a leading provider of medical continuing professional development. Our graduate students are 62% female and represent more than 14.5% of all graduate students at U of T.</a:t>
            </a:r>
          </a:p>
        </p:txBody>
      </p:sp>
    </p:spTree>
    <p:extLst>
      <p:ext uri="{BB962C8B-B14F-4D97-AF65-F5344CB8AC3E}">
        <p14:creationId xmlns:p14="http://schemas.microsoft.com/office/powerpoint/2010/main" val="122562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Enrolment Numbers</a:t>
            </a:r>
          </a:p>
        </p:txBody>
      </p:sp>
      <p:sp>
        <p:nvSpPr>
          <p:cNvPr id="9" name="Content Placeholder 2">
            <a:extLst>
              <a:ext uri="{FF2B5EF4-FFF2-40B4-BE49-F238E27FC236}">
                <a16:creationId xmlns:a16="http://schemas.microsoft.com/office/drawing/2014/main" id="{91511AEC-9E65-334D-8CB6-4192F7CCD9DC}"/>
              </a:ext>
            </a:extLst>
          </p:cNvPr>
          <p:cNvSpPr txBox="1">
            <a:spLocks/>
          </p:cNvSpPr>
          <p:nvPr/>
        </p:nvSpPr>
        <p:spPr>
          <a:xfrm>
            <a:off x="1729740" y="1338288"/>
            <a:ext cx="4005312" cy="418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100" dirty="0">
                <a:latin typeface="Arial" panose="020B0604020202020204" pitchFamily="34" charset="0"/>
                <a:cs typeface="Arial" panose="020B0604020202020204" pitchFamily="34" charset="0"/>
              </a:rPr>
              <a:t>Undergraduate Learners: 1,425</a:t>
            </a:r>
          </a:p>
        </p:txBody>
      </p:sp>
      <p:pic>
        <p:nvPicPr>
          <p:cNvPr id="4" name="Picture 3" descr="Shape, circle&#10;&#10;Description automatically generated">
            <a:extLst>
              <a:ext uri="{FF2B5EF4-FFF2-40B4-BE49-F238E27FC236}">
                <a16:creationId xmlns:a16="http://schemas.microsoft.com/office/drawing/2014/main" id="{3BAE82C9-013B-8542-AF2D-79F1659032C5}"/>
              </a:ext>
            </a:extLst>
          </p:cNvPr>
          <p:cNvPicPr>
            <a:picLocks noChangeAspect="1"/>
          </p:cNvPicPr>
          <p:nvPr/>
        </p:nvPicPr>
        <p:blipFill>
          <a:blip r:embed="rId2"/>
          <a:stretch>
            <a:fillRect/>
          </a:stretch>
        </p:blipFill>
        <p:spPr>
          <a:xfrm>
            <a:off x="1729740" y="1851866"/>
            <a:ext cx="5518150" cy="3941536"/>
          </a:xfrm>
          <a:prstGeom prst="rect">
            <a:avLst/>
          </a:prstGeom>
        </p:spPr>
      </p:pic>
    </p:spTree>
    <p:extLst>
      <p:ext uri="{BB962C8B-B14F-4D97-AF65-F5344CB8AC3E}">
        <p14:creationId xmlns:p14="http://schemas.microsoft.com/office/powerpoint/2010/main" val="218533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Enrolment Numbers</a:t>
            </a:r>
          </a:p>
        </p:txBody>
      </p:sp>
      <p:sp>
        <p:nvSpPr>
          <p:cNvPr id="9" name="Content Placeholder 2">
            <a:extLst>
              <a:ext uri="{FF2B5EF4-FFF2-40B4-BE49-F238E27FC236}">
                <a16:creationId xmlns:a16="http://schemas.microsoft.com/office/drawing/2014/main" id="{91511AEC-9E65-334D-8CB6-4192F7CCD9DC}"/>
              </a:ext>
            </a:extLst>
          </p:cNvPr>
          <p:cNvSpPr txBox="1">
            <a:spLocks/>
          </p:cNvSpPr>
          <p:nvPr/>
        </p:nvSpPr>
        <p:spPr>
          <a:xfrm>
            <a:off x="1729740" y="1338288"/>
            <a:ext cx="4005312" cy="418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100" dirty="0">
                <a:latin typeface="Arial" panose="020B0604020202020204" pitchFamily="34" charset="0"/>
                <a:cs typeface="Arial" panose="020B0604020202020204" pitchFamily="34" charset="0"/>
              </a:rPr>
              <a:t>Post MD Education: 3,667</a:t>
            </a:r>
          </a:p>
        </p:txBody>
      </p:sp>
      <p:pic>
        <p:nvPicPr>
          <p:cNvPr id="3" name="Picture 2" descr="Shape, circle&#10;&#10;Description automatically generated">
            <a:extLst>
              <a:ext uri="{FF2B5EF4-FFF2-40B4-BE49-F238E27FC236}">
                <a16:creationId xmlns:a16="http://schemas.microsoft.com/office/drawing/2014/main" id="{AB5B3563-8E9F-6941-BC5D-1D3DDCB75EA6}"/>
              </a:ext>
            </a:extLst>
          </p:cNvPr>
          <p:cNvPicPr>
            <a:picLocks noChangeAspect="1"/>
          </p:cNvPicPr>
          <p:nvPr/>
        </p:nvPicPr>
        <p:blipFill>
          <a:blip r:embed="rId2"/>
          <a:stretch>
            <a:fillRect/>
          </a:stretch>
        </p:blipFill>
        <p:spPr>
          <a:xfrm>
            <a:off x="1729740" y="1756616"/>
            <a:ext cx="4741496" cy="3886200"/>
          </a:xfrm>
          <a:prstGeom prst="rect">
            <a:avLst/>
          </a:prstGeom>
        </p:spPr>
      </p:pic>
    </p:spTree>
    <p:extLst>
      <p:ext uri="{BB962C8B-B14F-4D97-AF65-F5344CB8AC3E}">
        <p14:creationId xmlns:p14="http://schemas.microsoft.com/office/powerpoint/2010/main" val="227078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Enrolment Numbers</a:t>
            </a:r>
          </a:p>
        </p:txBody>
      </p:sp>
      <p:sp>
        <p:nvSpPr>
          <p:cNvPr id="9" name="Content Placeholder 2">
            <a:extLst>
              <a:ext uri="{FF2B5EF4-FFF2-40B4-BE49-F238E27FC236}">
                <a16:creationId xmlns:a16="http://schemas.microsoft.com/office/drawing/2014/main" id="{91511AEC-9E65-334D-8CB6-4192F7CCD9DC}"/>
              </a:ext>
            </a:extLst>
          </p:cNvPr>
          <p:cNvSpPr txBox="1">
            <a:spLocks/>
          </p:cNvSpPr>
          <p:nvPr/>
        </p:nvSpPr>
        <p:spPr>
          <a:xfrm>
            <a:off x="1729740" y="1338288"/>
            <a:ext cx="4005312" cy="418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100" dirty="0">
                <a:latin typeface="Arial" panose="020B0604020202020204" pitchFamily="34" charset="0"/>
                <a:cs typeface="Arial" panose="020B0604020202020204" pitchFamily="34" charset="0"/>
              </a:rPr>
              <a:t>Graduate Learners: 2,627</a:t>
            </a:r>
          </a:p>
        </p:txBody>
      </p:sp>
      <p:pic>
        <p:nvPicPr>
          <p:cNvPr id="4" name="Picture 3" descr="Chart&#10;&#10;Description automatically generated">
            <a:extLst>
              <a:ext uri="{FF2B5EF4-FFF2-40B4-BE49-F238E27FC236}">
                <a16:creationId xmlns:a16="http://schemas.microsoft.com/office/drawing/2014/main" id="{FFB92743-117D-0D4D-BBD0-246C57635A9E}"/>
              </a:ext>
            </a:extLst>
          </p:cNvPr>
          <p:cNvPicPr>
            <a:picLocks noChangeAspect="1"/>
          </p:cNvPicPr>
          <p:nvPr/>
        </p:nvPicPr>
        <p:blipFill>
          <a:blip r:embed="rId2"/>
          <a:stretch>
            <a:fillRect/>
          </a:stretch>
        </p:blipFill>
        <p:spPr>
          <a:xfrm>
            <a:off x="1729740" y="1771280"/>
            <a:ext cx="5604510" cy="3999000"/>
          </a:xfrm>
          <a:prstGeom prst="rect">
            <a:avLst/>
          </a:prstGeom>
        </p:spPr>
      </p:pic>
    </p:spTree>
    <p:extLst>
      <p:ext uri="{BB962C8B-B14F-4D97-AF65-F5344CB8AC3E}">
        <p14:creationId xmlns:p14="http://schemas.microsoft.com/office/powerpoint/2010/main" val="340839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latin typeface="Arial" panose="020B0604020202020204" pitchFamily="34" charset="0"/>
                <a:cs typeface="Arial" panose="020B0604020202020204" pitchFamily="34" charset="0"/>
              </a:rPr>
              <a:t>Enrolment Numbers</a:t>
            </a:r>
          </a:p>
        </p:txBody>
      </p:sp>
      <p:sp>
        <p:nvSpPr>
          <p:cNvPr id="9" name="Content Placeholder 2">
            <a:extLst>
              <a:ext uri="{FF2B5EF4-FFF2-40B4-BE49-F238E27FC236}">
                <a16:creationId xmlns:a16="http://schemas.microsoft.com/office/drawing/2014/main" id="{F2BF7038-13E4-5E44-847A-E743C0E062BA}"/>
              </a:ext>
            </a:extLst>
          </p:cNvPr>
          <p:cNvSpPr txBox="1">
            <a:spLocks/>
          </p:cNvSpPr>
          <p:nvPr/>
        </p:nvSpPr>
        <p:spPr>
          <a:xfrm>
            <a:off x="3182154" y="2199500"/>
            <a:ext cx="3768804" cy="1209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learners participated in</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accredited CPD events and courses</a:t>
            </a:r>
          </a:p>
        </p:txBody>
      </p:sp>
      <p:sp>
        <p:nvSpPr>
          <p:cNvPr id="16" name="Content Placeholder 2">
            <a:extLst>
              <a:ext uri="{FF2B5EF4-FFF2-40B4-BE49-F238E27FC236}">
                <a16:creationId xmlns:a16="http://schemas.microsoft.com/office/drawing/2014/main" id="{253EA6F8-0CD0-4242-9709-6BD40C7777E6}"/>
              </a:ext>
            </a:extLst>
          </p:cNvPr>
          <p:cNvSpPr txBox="1">
            <a:spLocks/>
          </p:cNvSpPr>
          <p:nvPr/>
        </p:nvSpPr>
        <p:spPr>
          <a:xfrm>
            <a:off x="1729740" y="1338288"/>
            <a:ext cx="6227144" cy="418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100" dirty="0">
                <a:latin typeface="Arial" panose="020B0604020202020204" pitchFamily="34" charset="0"/>
                <a:cs typeface="Arial" panose="020B0604020202020204" pitchFamily="34" charset="0"/>
              </a:rPr>
              <a:t>Continuing Professional Development</a:t>
            </a:r>
          </a:p>
        </p:txBody>
      </p:sp>
      <p:sp>
        <p:nvSpPr>
          <p:cNvPr id="7" name="TextBox 6">
            <a:extLst>
              <a:ext uri="{FF2B5EF4-FFF2-40B4-BE49-F238E27FC236}">
                <a16:creationId xmlns:a16="http://schemas.microsoft.com/office/drawing/2014/main" id="{BE116740-73EC-A441-B63E-48D4AD44C20F}"/>
              </a:ext>
            </a:extLst>
          </p:cNvPr>
          <p:cNvSpPr txBox="1"/>
          <p:nvPr/>
        </p:nvSpPr>
        <p:spPr>
          <a:xfrm>
            <a:off x="1147483" y="1942010"/>
            <a:ext cx="2075455"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48,434</a:t>
            </a:r>
          </a:p>
        </p:txBody>
      </p:sp>
      <p:sp>
        <p:nvSpPr>
          <p:cNvPr id="10" name="TextBox 9">
            <a:extLst>
              <a:ext uri="{FF2B5EF4-FFF2-40B4-BE49-F238E27FC236}">
                <a16:creationId xmlns:a16="http://schemas.microsoft.com/office/drawing/2014/main" id="{3223FFE6-97E9-8B47-8A3F-6EE5B2E5FD55}"/>
              </a:ext>
            </a:extLst>
          </p:cNvPr>
          <p:cNvSpPr txBox="1"/>
          <p:nvPr/>
        </p:nvSpPr>
        <p:spPr>
          <a:xfrm>
            <a:off x="1721225" y="2632292"/>
            <a:ext cx="1501713"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307</a:t>
            </a:r>
          </a:p>
        </p:txBody>
      </p:sp>
    </p:spTree>
    <p:extLst>
      <p:ext uri="{BB962C8B-B14F-4D97-AF65-F5344CB8AC3E}">
        <p14:creationId xmlns:p14="http://schemas.microsoft.com/office/powerpoint/2010/main" val="319991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Faculty and Staff: 9,662</a:t>
            </a:r>
          </a:p>
        </p:txBody>
      </p:sp>
      <p:pic>
        <p:nvPicPr>
          <p:cNvPr id="4" name="Picture 3" descr="Shape, circle&#10;&#10;Description automatically generated">
            <a:extLst>
              <a:ext uri="{FF2B5EF4-FFF2-40B4-BE49-F238E27FC236}">
                <a16:creationId xmlns:a16="http://schemas.microsoft.com/office/drawing/2014/main" id="{2CC555FF-8A16-CB4C-9ED6-AD7DFAF482CA}"/>
              </a:ext>
            </a:extLst>
          </p:cNvPr>
          <p:cNvPicPr>
            <a:picLocks noChangeAspect="1"/>
          </p:cNvPicPr>
          <p:nvPr/>
        </p:nvPicPr>
        <p:blipFill>
          <a:blip r:embed="rId2"/>
          <a:stretch>
            <a:fillRect/>
          </a:stretch>
        </p:blipFill>
        <p:spPr>
          <a:xfrm>
            <a:off x="1729740" y="1216111"/>
            <a:ext cx="5626100" cy="4538126"/>
          </a:xfrm>
          <a:prstGeom prst="rect">
            <a:avLst/>
          </a:prstGeom>
        </p:spPr>
      </p:pic>
    </p:spTree>
    <p:extLst>
      <p:ext uri="{BB962C8B-B14F-4D97-AF65-F5344CB8AC3E}">
        <p14:creationId xmlns:p14="http://schemas.microsoft.com/office/powerpoint/2010/main" val="425830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7374155" cy="928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latin typeface="Arial" panose="020B0604020202020204" pitchFamily="34" charset="0"/>
                <a:cs typeface="Arial" panose="020B0604020202020204" pitchFamily="34" charset="0"/>
              </a:rPr>
              <a:t>Toronto Academic Health Science Network Hospitals and Other Affiliated Institutions</a:t>
            </a:r>
          </a:p>
        </p:txBody>
      </p:sp>
      <p:sp>
        <p:nvSpPr>
          <p:cNvPr id="11" name="Content Placeholder 2">
            <a:extLst>
              <a:ext uri="{FF2B5EF4-FFF2-40B4-BE49-F238E27FC236}">
                <a16:creationId xmlns:a16="http://schemas.microsoft.com/office/drawing/2014/main" id="{02ED6F97-2872-7743-A7CB-3F2E8EC9E435}"/>
              </a:ext>
            </a:extLst>
          </p:cNvPr>
          <p:cNvSpPr txBox="1">
            <a:spLocks/>
          </p:cNvSpPr>
          <p:nvPr/>
        </p:nvSpPr>
        <p:spPr>
          <a:xfrm>
            <a:off x="1729740" y="1957137"/>
            <a:ext cx="8015839" cy="3352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100" dirty="0">
                <a:latin typeface="Arial" panose="020B0604020202020204" pitchFamily="34" charset="0"/>
                <a:cs typeface="Arial" panose="020B0604020202020204" pitchFamily="34" charset="0"/>
              </a:rPr>
              <a:t>The Faculty of Medicine and our affiliated hospitals form one of the leading health sciences centres for research and education in North America. </a:t>
            </a:r>
          </a:p>
          <a:p>
            <a:pPr marL="0" indent="0">
              <a:buNone/>
            </a:pPr>
            <a:endParaRPr lang="en-CA" sz="2100" dirty="0">
              <a:latin typeface="Arial" panose="020B0604020202020204" pitchFamily="34" charset="0"/>
              <a:cs typeface="Arial" panose="020B0604020202020204" pitchFamily="34" charset="0"/>
            </a:endParaRPr>
          </a:p>
          <a:p>
            <a:pPr marL="0" indent="0">
              <a:buNone/>
            </a:pPr>
            <a:r>
              <a:rPr lang="en-CA" sz="2100" dirty="0">
                <a:latin typeface="Arial" panose="020B0604020202020204" pitchFamily="34" charset="0"/>
                <a:cs typeface="Arial" panose="020B0604020202020204" pitchFamily="34" charset="0"/>
              </a:rPr>
              <a:t>The hub centres on the Toronto Academic Health Science Network (TAHSN) – nine teaching hospitals fully affiliated with U of T and four associate member institutions – and extends to another 20 community-affiliated hospitals and healthcare sites in the Greater Toronto Area and beyond.</a:t>
            </a:r>
          </a:p>
        </p:txBody>
      </p:sp>
    </p:spTree>
    <p:extLst>
      <p:ext uri="{BB962C8B-B14F-4D97-AF65-F5344CB8AC3E}">
        <p14:creationId xmlns:p14="http://schemas.microsoft.com/office/powerpoint/2010/main" val="48751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7374155" cy="928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latin typeface="Arial" panose="020B0604020202020204" pitchFamily="34" charset="0"/>
                <a:cs typeface="Arial" panose="020B0604020202020204" pitchFamily="34" charset="0"/>
              </a:rPr>
              <a:t>Toronto Academic Health Science Network Hospitals and Other Affiliated Institutions</a:t>
            </a:r>
          </a:p>
        </p:txBody>
      </p:sp>
      <p:pic>
        <p:nvPicPr>
          <p:cNvPr id="2" name="Picture 1">
            <a:extLst>
              <a:ext uri="{FF2B5EF4-FFF2-40B4-BE49-F238E27FC236}">
                <a16:creationId xmlns:a16="http://schemas.microsoft.com/office/drawing/2014/main" id="{A0C1D722-D09E-894D-9EFF-0F2338E5F88D}"/>
              </a:ext>
            </a:extLst>
          </p:cNvPr>
          <p:cNvPicPr>
            <a:picLocks noChangeAspect="1"/>
          </p:cNvPicPr>
          <p:nvPr/>
        </p:nvPicPr>
        <p:blipFill>
          <a:blip r:embed="rId2"/>
          <a:stretch>
            <a:fillRect/>
          </a:stretch>
        </p:blipFill>
        <p:spPr>
          <a:xfrm>
            <a:off x="1848547" y="1868905"/>
            <a:ext cx="5122720" cy="3523456"/>
          </a:xfrm>
          <a:prstGeom prst="rect">
            <a:avLst/>
          </a:prstGeom>
        </p:spPr>
      </p:pic>
    </p:spTree>
    <p:extLst>
      <p:ext uri="{BB962C8B-B14F-4D97-AF65-F5344CB8AC3E}">
        <p14:creationId xmlns:p14="http://schemas.microsoft.com/office/powerpoint/2010/main" val="71015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CBDE4-FCE6-5444-BFEB-353A8CCDACEE}"/>
              </a:ext>
            </a:extLst>
          </p:cNvPr>
          <p:cNvSpPr/>
          <p:nvPr/>
        </p:nvSpPr>
        <p:spPr>
          <a:xfrm>
            <a:off x="0" y="0"/>
            <a:ext cx="12192000" cy="6858000"/>
          </a:xfrm>
          <a:prstGeom prst="rect">
            <a:avLst/>
          </a:prstGeom>
          <a:solidFill>
            <a:srgbClr val="6CC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0" y="1973672"/>
            <a:ext cx="8732520" cy="3067886"/>
          </a:xfrm>
        </p:spPr>
        <p:txBody>
          <a:bodyPr>
            <a:normAutofit/>
          </a:bodyPr>
          <a:lstStyle/>
          <a:p>
            <a:pPr marL="0" indent="0">
              <a:buNone/>
            </a:pPr>
            <a:r>
              <a:rPr lang="en-CA" dirty="0">
                <a:latin typeface="Arial" panose="020B0604020202020204" pitchFamily="34" charset="0"/>
                <a:cs typeface="Arial" panose="020B0604020202020204" pitchFamily="34" charset="0"/>
              </a:rPr>
              <a:t>How do we demonstrate we are Canada’s leading faculty of medicine? </a:t>
            </a:r>
            <a:r>
              <a:rPr lang="en-CA" dirty="0">
                <a:solidFill>
                  <a:schemeClr val="bg1"/>
                </a:solidFill>
                <a:latin typeface="Arial" panose="020B0604020202020204" pitchFamily="34" charset="0"/>
                <a:cs typeface="Arial" panose="020B0604020202020204" pitchFamily="34" charset="0"/>
              </a:rPr>
              <a:t>Through data</a:t>
            </a:r>
            <a:r>
              <a:rPr lang="en-CA" dirty="0">
                <a:latin typeface="Arial" panose="020B0604020202020204" pitchFamily="34" charset="0"/>
                <a:cs typeface="Arial" panose="020B0604020202020204" pitchFamily="34" charset="0"/>
              </a:rPr>
              <a:t>. From international rankings to research funding and donor support, the new Vitals website at vitals.medicine.utoronto.ca quantifies this Faculty’s impact. These figures will be updated throughout the year to report the most recent data about U of T Medicine.</a:t>
            </a:r>
          </a:p>
        </p:txBody>
      </p:sp>
      <p:pic>
        <p:nvPicPr>
          <p:cNvPr id="6" name="Picture 5">
            <a:extLst>
              <a:ext uri="{FF2B5EF4-FFF2-40B4-BE49-F238E27FC236}">
                <a16:creationId xmlns:a16="http://schemas.microsoft.com/office/drawing/2014/main" id="{6B0A3055-2DC2-B94E-A928-57F7A63DC9C2}"/>
              </a:ext>
            </a:extLst>
          </p:cNvPr>
          <p:cNvPicPr>
            <a:picLocks noChangeAspect="1"/>
          </p:cNvPicPr>
          <p:nvPr/>
        </p:nvPicPr>
        <p:blipFill>
          <a:blip r:embed="rId2"/>
          <a:stretch>
            <a:fillRect/>
          </a:stretch>
        </p:blipFill>
        <p:spPr>
          <a:xfrm>
            <a:off x="10154079" y="6251907"/>
            <a:ext cx="1682816" cy="277798"/>
          </a:xfrm>
          <a:prstGeom prst="rect">
            <a:avLst/>
          </a:prstGeom>
        </p:spPr>
      </p:pic>
      <p:pic>
        <p:nvPicPr>
          <p:cNvPr id="7" name="Picture 6">
            <a:extLst>
              <a:ext uri="{FF2B5EF4-FFF2-40B4-BE49-F238E27FC236}">
                <a16:creationId xmlns:a16="http://schemas.microsoft.com/office/drawing/2014/main" id="{6E658932-71B9-4A48-BFD2-62AAB5FC246E}"/>
              </a:ext>
            </a:extLst>
          </p:cNvPr>
          <p:cNvPicPr>
            <a:picLocks noChangeAspect="1"/>
          </p:cNvPicPr>
          <p:nvPr/>
        </p:nvPicPr>
        <p:blipFill>
          <a:blip r:embed="rId3"/>
          <a:stretch>
            <a:fillRect/>
          </a:stretch>
        </p:blipFill>
        <p:spPr>
          <a:xfrm>
            <a:off x="322516" y="6156193"/>
            <a:ext cx="2056475" cy="469413"/>
          </a:xfrm>
          <a:prstGeom prst="rect">
            <a:avLst/>
          </a:prstGeom>
        </p:spPr>
      </p:pic>
    </p:spTree>
    <p:extLst>
      <p:ext uri="{BB962C8B-B14F-4D97-AF65-F5344CB8AC3E}">
        <p14:creationId xmlns:p14="http://schemas.microsoft.com/office/powerpoint/2010/main" val="258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1" y="1884947"/>
            <a:ext cx="3676448" cy="3922295"/>
          </a:xfrm>
        </p:spPr>
        <p:txBody>
          <a:bodyPr>
            <a:normAutofit/>
          </a:bodyPr>
          <a:lstStyle/>
          <a:p>
            <a:pPr marL="0" indent="0">
              <a:buNone/>
            </a:pPr>
            <a:r>
              <a:rPr lang="en-CA" sz="2100" dirty="0">
                <a:latin typeface="Arial" panose="020B0604020202020204" pitchFamily="34" charset="0"/>
                <a:cs typeface="Arial" panose="020B0604020202020204" pitchFamily="34" charset="0"/>
              </a:rPr>
              <a:t>TAHSN Members/Full Affiliation</a:t>
            </a:r>
          </a:p>
          <a:p>
            <a:pPr marL="0" indent="0">
              <a:buNone/>
            </a:pPr>
            <a:r>
              <a:rPr lang="en-CA" sz="1200" dirty="0">
                <a:latin typeface="Arial" panose="020B0604020202020204" pitchFamily="34" charset="0"/>
                <a:cs typeface="Arial" panose="020B0604020202020204" pitchFamily="34" charset="0"/>
              </a:rPr>
              <a:t>Baycrest Centre for Geriatric Care</a:t>
            </a:r>
          </a:p>
          <a:p>
            <a:pPr marL="0" indent="0">
              <a:buNone/>
            </a:pPr>
            <a:r>
              <a:rPr lang="en-CA" sz="1200" dirty="0">
                <a:latin typeface="Arial" panose="020B0604020202020204" pitchFamily="34" charset="0"/>
                <a:cs typeface="Arial" panose="020B0604020202020204" pitchFamily="34" charset="0"/>
              </a:rPr>
              <a:t>Centre for Addiction and Mental Health</a:t>
            </a:r>
          </a:p>
          <a:p>
            <a:pPr marL="0" indent="0">
              <a:buNone/>
            </a:pPr>
            <a:r>
              <a:rPr lang="en-CA" sz="1200" dirty="0">
                <a:latin typeface="Arial" panose="020B0604020202020204" pitchFamily="34" charset="0"/>
                <a:cs typeface="Arial" panose="020B0604020202020204" pitchFamily="34" charset="0"/>
              </a:rPr>
              <a:t>Holland Bloorview Kids Rehabilitation Hospital</a:t>
            </a:r>
          </a:p>
          <a:p>
            <a:pPr marL="0" indent="0">
              <a:buNone/>
            </a:pPr>
            <a:r>
              <a:rPr lang="en-CA" sz="1200" dirty="0">
                <a:latin typeface="Arial" panose="020B0604020202020204" pitchFamily="34" charset="0"/>
                <a:cs typeface="Arial" panose="020B0604020202020204" pitchFamily="34" charset="0"/>
              </a:rPr>
              <a:t>Hospital for Sick Children</a:t>
            </a:r>
          </a:p>
          <a:p>
            <a:pPr marL="0" indent="0">
              <a:buNone/>
            </a:pPr>
            <a:r>
              <a:rPr lang="en-CA" sz="1200" dirty="0">
                <a:latin typeface="Arial" panose="020B0604020202020204" pitchFamily="34" charset="0"/>
                <a:cs typeface="Arial" panose="020B0604020202020204" pitchFamily="34" charset="0"/>
              </a:rPr>
              <a:t>Sinai Health System</a:t>
            </a:r>
          </a:p>
          <a:p>
            <a:pPr marL="0" indent="0">
              <a:buNone/>
            </a:pPr>
            <a:r>
              <a:rPr lang="en-CA" sz="1200" dirty="0">
                <a:latin typeface="Arial" panose="020B0604020202020204" pitchFamily="34" charset="0"/>
                <a:cs typeface="Arial" panose="020B0604020202020204" pitchFamily="34" charset="0"/>
              </a:rPr>
              <a:t>St. Michael’s Hospital Site*</a:t>
            </a:r>
          </a:p>
          <a:p>
            <a:pPr marL="0" indent="0">
              <a:buNone/>
            </a:pPr>
            <a:r>
              <a:rPr lang="en-CA" sz="1200" dirty="0">
                <a:latin typeface="Arial" panose="020B0604020202020204" pitchFamily="34" charset="0"/>
                <a:cs typeface="Arial" panose="020B0604020202020204" pitchFamily="34" charset="0"/>
              </a:rPr>
              <a:t>Sunnybrook Health Sciences Centre</a:t>
            </a:r>
          </a:p>
          <a:p>
            <a:pPr marL="0" indent="0">
              <a:buNone/>
            </a:pPr>
            <a:r>
              <a:rPr lang="en-CA" sz="1200" dirty="0">
                <a:latin typeface="Arial" panose="020B0604020202020204" pitchFamily="34" charset="0"/>
                <a:cs typeface="Arial" panose="020B0604020202020204" pitchFamily="34" charset="0"/>
              </a:rPr>
              <a:t>University Health Network</a:t>
            </a:r>
          </a:p>
          <a:p>
            <a:pPr marL="0" indent="0">
              <a:buNone/>
            </a:pPr>
            <a:r>
              <a:rPr lang="en-CA" sz="1200" dirty="0">
                <a:latin typeface="Arial" panose="020B0604020202020204" pitchFamily="34" charset="0"/>
                <a:cs typeface="Arial" panose="020B0604020202020204" pitchFamily="34" charset="0"/>
              </a:rPr>
              <a:t>Women’s College Hospital</a:t>
            </a:r>
          </a:p>
          <a:p>
            <a:pPr marL="0" indent="0">
              <a:buNone/>
            </a:pPr>
            <a:r>
              <a:rPr lang="en-CA" sz="1200" dirty="0">
                <a:latin typeface="Arial" panose="020B0604020202020204" pitchFamily="34" charset="0"/>
                <a:cs typeface="Arial" panose="020B0604020202020204" pitchFamily="34" charset="0"/>
              </a:rPr>
              <a:t>The University of Toronto</a:t>
            </a:r>
          </a:p>
        </p:txBody>
      </p:sp>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7430302" cy="928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latin typeface="Arial" panose="020B0604020202020204" pitchFamily="34" charset="0"/>
                <a:cs typeface="Arial" panose="020B0604020202020204" pitchFamily="34" charset="0"/>
              </a:rPr>
              <a:t>Toronto Academic Health Science Network Hospitals and Other Affiliated Institutions</a:t>
            </a:r>
          </a:p>
        </p:txBody>
      </p:sp>
      <p:sp>
        <p:nvSpPr>
          <p:cNvPr id="16" name="Content Placeholder 2">
            <a:extLst>
              <a:ext uri="{FF2B5EF4-FFF2-40B4-BE49-F238E27FC236}">
                <a16:creationId xmlns:a16="http://schemas.microsoft.com/office/drawing/2014/main" id="{37F78341-2B7D-3B47-A22F-BF8FF516AE93}"/>
              </a:ext>
            </a:extLst>
          </p:cNvPr>
          <p:cNvSpPr txBox="1">
            <a:spLocks/>
          </p:cNvSpPr>
          <p:nvPr/>
        </p:nvSpPr>
        <p:spPr>
          <a:xfrm>
            <a:off x="5531724" y="1884947"/>
            <a:ext cx="3451855" cy="37939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100" dirty="0">
                <a:latin typeface="Arial" panose="020B0604020202020204" pitchFamily="34" charset="0"/>
                <a:cs typeface="Arial" panose="020B0604020202020204" pitchFamily="34" charset="0"/>
              </a:rPr>
              <a:t>TAHSN Associate Members</a:t>
            </a:r>
          </a:p>
          <a:p>
            <a:pPr marL="0" indent="0">
              <a:buNone/>
            </a:pPr>
            <a:r>
              <a:rPr lang="en-CA" sz="1200" dirty="0">
                <a:latin typeface="Arial" panose="020B0604020202020204" pitchFamily="34" charset="0"/>
                <a:cs typeface="Arial" panose="020B0604020202020204" pitchFamily="34" charset="0"/>
              </a:rPr>
              <a:t>Michael Garron Hospital</a:t>
            </a:r>
          </a:p>
          <a:p>
            <a:pPr marL="0" indent="0">
              <a:buNone/>
            </a:pPr>
            <a:r>
              <a:rPr lang="en-CA" sz="1200" dirty="0">
                <a:latin typeface="Arial" panose="020B0604020202020204" pitchFamily="34" charset="0"/>
                <a:cs typeface="Arial" panose="020B0604020202020204" pitchFamily="34" charset="0"/>
              </a:rPr>
              <a:t>North York General Hospital</a:t>
            </a:r>
          </a:p>
          <a:p>
            <a:pPr marL="0" indent="0">
              <a:buNone/>
            </a:pPr>
            <a:r>
              <a:rPr lang="en-CA" sz="1200" dirty="0">
                <a:latin typeface="Arial" panose="020B0604020202020204" pitchFamily="34" charset="0"/>
                <a:cs typeface="Arial" panose="020B0604020202020204" pitchFamily="34" charset="0"/>
              </a:rPr>
              <a:t>St. Joseph’s Health Centre Site*</a:t>
            </a:r>
          </a:p>
          <a:p>
            <a:pPr marL="0" indent="0">
              <a:buNone/>
            </a:pPr>
            <a:r>
              <a:rPr lang="en-CA" sz="1200" dirty="0">
                <a:latin typeface="Arial" panose="020B0604020202020204" pitchFamily="34" charset="0"/>
                <a:cs typeface="Arial" panose="020B0604020202020204" pitchFamily="34" charset="0"/>
              </a:rPr>
              <a:t>Trillium Health Partners</a:t>
            </a:r>
            <a:endParaRPr lang="en-CA" sz="21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FBA5EC6-465C-794C-8417-72EF38E95B63}"/>
              </a:ext>
            </a:extLst>
          </p:cNvPr>
          <p:cNvSpPr txBox="1"/>
          <p:nvPr/>
        </p:nvSpPr>
        <p:spPr>
          <a:xfrm>
            <a:off x="5534527" y="4916905"/>
            <a:ext cx="2831432" cy="553998"/>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 These hospitals merged in 2017; the University’s affiliations continue on a site-specific basis.</a:t>
            </a:r>
          </a:p>
        </p:txBody>
      </p:sp>
    </p:spTree>
    <p:extLst>
      <p:ext uri="{BB962C8B-B14F-4D97-AF65-F5344CB8AC3E}">
        <p14:creationId xmlns:p14="http://schemas.microsoft.com/office/powerpoint/2010/main" val="327004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1" y="1884947"/>
            <a:ext cx="3676448" cy="3922295"/>
          </a:xfrm>
        </p:spPr>
        <p:txBody>
          <a:bodyPr>
            <a:normAutofit/>
          </a:bodyPr>
          <a:lstStyle/>
          <a:p>
            <a:pPr marL="0" indent="0">
              <a:buNone/>
            </a:pPr>
            <a:r>
              <a:rPr lang="en-CA" sz="2100" dirty="0">
                <a:latin typeface="Arial" panose="020B0604020202020204" pitchFamily="34" charset="0"/>
                <a:cs typeface="Arial" panose="020B0604020202020204" pitchFamily="34" charset="0"/>
              </a:rPr>
              <a:t>Community Affiliates</a:t>
            </a:r>
          </a:p>
          <a:p>
            <a:pPr marL="0" indent="0">
              <a:buNone/>
            </a:pPr>
            <a:r>
              <a:rPr lang="en-CA" sz="1200" dirty="0">
                <a:latin typeface="Arial" panose="020B0604020202020204" pitchFamily="34" charset="0"/>
                <a:cs typeface="Arial" panose="020B0604020202020204" pitchFamily="34" charset="0"/>
              </a:rPr>
              <a:t>Humber River Hospital</a:t>
            </a:r>
          </a:p>
          <a:p>
            <a:pPr marL="0" indent="0">
              <a:buNone/>
            </a:pPr>
            <a:r>
              <a:rPr lang="en-CA" sz="1200" dirty="0">
                <a:latin typeface="Arial" panose="020B0604020202020204" pitchFamily="34" charset="0"/>
                <a:cs typeface="Arial" panose="020B0604020202020204" pitchFamily="34" charset="0"/>
              </a:rPr>
              <a:t>Lakeridge Health</a:t>
            </a:r>
          </a:p>
          <a:p>
            <a:pPr marL="0" indent="0">
              <a:buNone/>
            </a:pPr>
            <a:r>
              <a:rPr lang="en-CA" sz="1200" dirty="0">
                <a:latin typeface="Arial" panose="020B0604020202020204" pitchFamily="34" charset="0"/>
                <a:cs typeface="Arial" panose="020B0604020202020204" pitchFamily="34" charset="0"/>
              </a:rPr>
              <a:t>Markham-Stouffville Hospital</a:t>
            </a:r>
          </a:p>
          <a:p>
            <a:pPr marL="0" indent="0">
              <a:buNone/>
            </a:pPr>
            <a:r>
              <a:rPr lang="en-CA" sz="1200" dirty="0">
                <a:latin typeface="Arial" panose="020B0604020202020204" pitchFamily="34" charset="0"/>
                <a:cs typeface="Arial" panose="020B0604020202020204" pitchFamily="34" charset="0"/>
              </a:rPr>
              <a:t>Ontario Shores Centre for Mental Health Sciences</a:t>
            </a:r>
          </a:p>
          <a:p>
            <a:pPr marL="0" indent="0">
              <a:buNone/>
            </a:pPr>
            <a:r>
              <a:rPr lang="en-CA" sz="1200" dirty="0">
                <a:latin typeface="Arial" panose="020B0604020202020204" pitchFamily="34" charset="0"/>
                <a:cs typeface="Arial" panose="020B0604020202020204" pitchFamily="34" charset="0"/>
              </a:rPr>
              <a:t>Providence Healthcare Site*</a:t>
            </a:r>
          </a:p>
          <a:p>
            <a:pPr marL="0" indent="0">
              <a:buNone/>
            </a:pPr>
            <a:r>
              <a:rPr lang="en-CA" sz="1200" dirty="0">
                <a:latin typeface="Arial" panose="020B0604020202020204" pitchFamily="34" charset="0"/>
                <a:cs typeface="Arial" panose="020B0604020202020204" pitchFamily="34" charset="0"/>
              </a:rPr>
              <a:t>Royal Victoria Regional Health Centre</a:t>
            </a:r>
          </a:p>
          <a:p>
            <a:pPr marL="0" indent="0">
              <a:buNone/>
            </a:pPr>
            <a:r>
              <a:rPr lang="en-CA" sz="1200" dirty="0">
                <a:latin typeface="Arial" panose="020B0604020202020204" pitchFamily="34" charset="0"/>
                <a:cs typeface="Arial" panose="020B0604020202020204" pitchFamily="34" charset="0"/>
              </a:rPr>
              <a:t>The Scarborough and Rouge Hospital</a:t>
            </a:r>
          </a:p>
          <a:p>
            <a:pPr marL="0" indent="0">
              <a:buNone/>
            </a:pPr>
            <a:r>
              <a:rPr lang="en-CA" sz="1200" dirty="0">
                <a:latin typeface="Arial" panose="020B0604020202020204" pitchFamily="34" charset="0"/>
                <a:cs typeface="Arial" panose="020B0604020202020204" pitchFamily="34" charset="0"/>
              </a:rPr>
              <a:t>Southlake Regional Health Centre</a:t>
            </a:r>
          </a:p>
          <a:p>
            <a:pPr marL="0" indent="0">
              <a:buNone/>
            </a:pPr>
            <a:r>
              <a:rPr lang="en-CA" sz="1200" dirty="0">
                <a:latin typeface="Arial" panose="020B0604020202020204" pitchFamily="34" charset="0"/>
                <a:cs typeface="Arial" panose="020B0604020202020204" pitchFamily="34" charset="0"/>
              </a:rPr>
              <a:t>Waypoint Centre For Mental Health Care</a:t>
            </a:r>
          </a:p>
          <a:p>
            <a:pPr marL="0" indent="0">
              <a:buNone/>
            </a:pPr>
            <a:r>
              <a:rPr lang="en-CA" sz="1200" dirty="0">
                <a:latin typeface="Arial" panose="020B0604020202020204" pitchFamily="34" charset="0"/>
                <a:cs typeface="Arial" panose="020B0604020202020204" pitchFamily="34" charset="0"/>
              </a:rPr>
              <a:t>West Park Healthcare Centre</a:t>
            </a:r>
          </a:p>
          <a:p>
            <a:pPr marL="0" indent="0">
              <a:buNone/>
            </a:pPr>
            <a:r>
              <a:rPr lang="en-CA" sz="1200" dirty="0">
                <a:latin typeface="Arial" panose="020B0604020202020204" pitchFamily="34" charset="0"/>
                <a:cs typeface="Arial" panose="020B0604020202020204" pitchFamily="34" charset="0"/>
              </a:rPr>
              <a:t>William Osler Health System</a:t>
            </a:r>
          </a:p>
        </p:txBody>
      </p:sp>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7430302" cy="928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latin typeface="Arial" panose="020B0604020202020204" pitchFamily="34" charset="0"/>
                <a:cs typeface="Arial" panose="020B0604020202020204" pitchFamily="34" charset="0"/>
              </a:rPr>
              <a:t>Toronto Academic Health Science Network Hospitals and Other Affiliated Institutions</a:t>
            </a:r>
          </a:p>
        </p:txBody>
      </p:sp>
      <p:sp>
        <p:nvSpPr>
          <p:cNvPr id="16" name="Content Placeholder 2">
            <a:extLst>
              <a:ext uri="{FF2B5EF4-FFF2-40B4-BE49-F238E27FC236}">
                <a16:creationId xmlns:a16="http://schemas.microsoft.com/office/drawing/2014/main" id="{37F78341-2B7D-3B47-A22F-BF8FF516AE93}"/>
              </a:ext>
            </a:extLst>
          </p:cNvPr>
          <p:cNvSpPr txBox="1">
            <a:spLocks/>
          </p:cNvSpPr>
          <p:nvPr/>
        </p:nvSpPr>
        <p:spPr>
          <a:xfrm>
            <a:off x="5531724" y="1884947"/>
            <a:ext cx="3451855" cy="37939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100" dirty="0">
                <a:latin typeface="Arial" panose="020B0604020202020204" pitchFamily="34" charset="0"/>
                <a:cs typeface="Arial" panose="020B0604020202020204" pitchFamily="34" charset="0"/>
              </a:rPr>
              <a:t>Clinical (non-Hospital)</a:t>
            </a:r>
            <a:br>
              <a:rPr lang="en-CA" sz="2100" dirty="0">
                <a:latin typeface="Arial" panose="020B0604020202020204" pitchFamily="34" charset="0"/>
                <a:cs typeface="Arial" panose="020B0604020202020204" pitchFamily="34" charset="0"/>
              </a:rPr>
            </a:br>
            <a:r>
              <a:rPr lang="en-CA" sz="2100" dirty="0">
                <a:latin typeface="Arial" panose="020B0604020202020204" pitchFamily="34" charset="0"/>
                <a:cs typeface="Arial" panose="020B0604020202020204" pitchFamily="34" charset="0"/>
              </a:rPr>
              <a:t>Site Affiliations</a:t>
            </a:r>
          </a:p>
          <a:p>
            <a:pPr marL="0" indent="0">
              <a:buNone/>
            </a:pPr>
            <a:r>
              <a:rPr lang="en-CA" sz="1200" dirty="0">
                <a:latin typeface="Arial" panose="020B0604020202020204" pitchFamily="34" charset="0"/>
                <a:cs typeface="Arial" panose="020B0604020202020204" pitchFamily="34" charset="0"/>
              </a:rPr>
              <a:t>Canadian Blood Services</a:t>
            </a:r>
          </a:p>
          <a:p>
            <a:pPr marL="0" indent="0">
              <a:buNone/>
            </a:pPr>
            <a:r>
              <a:rPr lang="en-CA" sz="1200" dirty="0">
                <a:latin typeface="Arial" panose="020B0604020202020204" pitchFamily="34" charset="0"/>
                <a:cs typeface="Arial" panose="020B0604020202020204" pitchFamily="34" charset="0"/>
              </a:rPr>
              <a:t>George Hull Centre for Children and Families</a:t>
            </a:r>
          </a:p>
          <a:p>
            <a:pPr marL="0" indent="0">
              <a:buNone/>
            </a:pPr>
            <a:r>
              <a:rPr lang="en-CA" sz="1200" dirty="0">
                <a:latin typeface="Arial" panose="020B0604020202020204" pitchFamily="34" charset="0"/>
                <a:cs typeface="Arial" panose="020B0604020202020204" pitchFamily="34" charset="0"/>
              </a:rPr>
              <a:t>The Kensington Eye Institute</a:t>
            </a:r>
          </a:p>
          <a:p>
            <a:pPr marL="0" indent="0">
              <a:buNone/>
            </a:pPr>
            <a:r>
              <a:rPr lang="en-CA" sz="1200" dirty="0">
                <a:latin typeface="Arial" panose="020B0604020202020204" pitchFamily="34" charset="0"/>
                <a:cs typeface="Arial" panose="020B0604020202020204" pitchFamily="34" charset="0"/>
              </a:rPr>
              <a:t>The Kensington Health Centre</a:t>
            </a:r>
          </a:p>
          <a:p>
            <a:pPr marL="0" indent="0">
              <a:buNone/>
            </a:pPr>
            <a:r>
              <a:rPr lang="en-CA" sz="1200" dirty="0">
                <a:latin typeface="Arial" panose="020B0604020202020204" pitchFamily="34" charset="0"/>
                <a:cs typeface="Arial" panose="020B0604020202020204" pitchFamily="34" charset="0"/>
              </a:rPr>
              <a:t>Ontario Forensic Pathology Service</a:t>
            </a:r>
          </a:p>
          <a:p>
            <a:pPr marL="0" indent="0">
              <a:buNone/>
            </a:pPr>
            <a:r>
              <a:rPr lang="en-CA" sz="1200" dirty="0">
                <a:latin typeface="Arial" panose="020B0604020202020204" pitchFamily="34" charset="0"/>
                <a:cs typeface="Arial" panose="020B0604020202020204" pitchFamily="34" charset="0"/>
              </a:rPr>
              <a:t>SickKids Centre for Community Mental Health**</a:t>
            </a:r>
          </a:p>
          <a:p>
            <a:pPr marL="0" indent="0">
              <a:buNone/>
            </a:pPr>
            <a:r>
              <a:rPr lang="en-CA" sz="1200" dirty="0">
                <a:latin typeface="Arial" panose="020B0604020202020204" pitchFamily="34" charset="0"/>
                <a:cs typeface="Arial" panose="020B0604020202020204" pitchFamily="34" charset="0"/>
              </a:rPr>
              <a:t>Surrey Place Centre</a:t>
            </a:r>
          </a:p>
          <a:p>
            <a:pPr marL="0" indent="0">
              <a:buNone/>
            </a:pPr>
            <a:r>
              <a:rPr lang="en-CA" sz="1200" dirty="0">
                <a:latin typeface="Arial" panose="020B0604020202020204" pitchFamily="34" charset="0"/>
                <a:cs typeface="Arial" panose="020B0604020202020204" pitchFamily="34" charset="0"/>
              </a:rPr>
              <a:t>Youthdale Treatment Centres</a:t>
            </a:r>
            <a:endParaRPr lang="en-CA" sz="21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A0AE3D13-3B75-A746-84FA-571F77F77158}"/>
              </a:ext>
            </a:extLst>
          </p:cNvPr>
          <p:cNvSpPr txBox="1">
            <a:spLocks/>
          </p:cNvSpPr>
          <p:nvPr/>
        </p:nvSpPr>
        <p:spPr>
          <a:xfrm>
            <a:off x="9077026" y="1884947"/>
            <a:ext cx="2898404" cy="11229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100" dirty="0">
                <a:latin typeface="Arial" panose="020B0604020202020204" pitchFamily="34" charset="0"/>
                <a:cs typeface="Arial" panose="020B0604020202020204" pitchFamily="34" charset="0"/>
              </a:rPr>
              <a:t>Other Affiliates</a:t>
            </a:r>
          </a:p>
          <a:p>
            <a:pPr marL="0" indent="0">
              <a:buNone/>
            </a:pPr>
            <a:r>
              <a:rPr lang="en-CA" sz="1200" dirty="0">
                <a:latin typeface="Arial" panose="020B0604020202020204" pitchFamily="34" charset="0"/>
                <a:cs typeface="Arial" panose="020B0604020202020204" pitchFamily="34" charset="0"/>
              </a:rPr>
              <a:t>City of Toronto / Toronto Public Health</a:t>
            </a:r>
          </a:p>
          <a:p>
            <a:pPr marL="0" indent="0">
              <a:buNone/>
            </a:pPr>
            <a:r>
              <a:rPr lang="en-CA" sz="1200" dirty="0">
                <a:latin typeface="Arial" panose="020B0604020202020204" pitchFamily="34" charset="0"/>
                <a:cs typeface="Arial" panose="020B0604020202020204" pitchFamily="34" charset="0"/>
              </a:rPr>
              <a:t>Public Health Ontario</a:t>
            </a:r>
            <a:endParaRPr lang="en-CA" sz="21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FBA5EC6-465C-794C-8417-72EF38E95B63}"/>
              </a:ext>
            </a:extLst>
          </p:cNvPr>
          <p:cNvSpPr txBox="1"/>
          <p:nvPr/>
        </p:nvSpPr>
        <p:spPr>
          <a:xfrm>
            <a:off x="9079832" y="3609474"/>
            <a:ext cx="2831432" cy="1323439"/>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 These hospitals merged in 2017; the University’s affiliations continue on a site-specific basis.</a:t>
            </a:r>
          </a:p>
          <a:p>
            <a:endParaRPr lang="en-US" sz="1000" dirty="0">
              <a:solidFill>
                <a:schemeClr val="bg1">
                  <a:lumMod val="50000"/>
                </a:schemeClr>
              </a:solidFill>
              <a:latin typeface="Arial" panose="020B0604020202020204" pitchFamily="34" charset="0"/>
              <a:cs typeface="Arial" panose="020B0604020202020204" pitchFamily="34" charset="0"/>
            </a:endParaRPr>
          </a:p>
          <a:p>
            <a:r>
              <a:rPr lang="en-US" sz="1000" dirty="0">
                <a:solidFill>
                  <a:schemeClr val="bg1">
                    <a:lumMod val="50000"/>
                  </a:schemeClr>
                </a:solidFill>
                <a:latin typeface="Arial" panose="020B0604020202020204" pitchFamily="34" charset="0"/>
                <a:cs typeface="Arial" panose="020B0604020202020204" pitchFamily="34" charset="0"/>
              </a:rPr>
              <a:t>(**) Formerly Hincks-Dellcrest Treatment Centre, this site integrated with the Hospital for Sick Children in 2017; the University’s affiliations continue on a site-specific basis.</a:t>
            </a:r>
          </a:p>
        </p:txBody>
      </p:sp>
    </p:spTree>
    <p:extLst>
      <p:ext uri="{BB962C8B-B14F-4D97-AF65-F5344CB8AC3E}">
        <p14:creationId xmlns:p14="http://schemas.microsoft.com/office/powerpoint/2010/main" val="296345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CBDE4-FCE6-5444-BFEB-353A8CCDACEE}"/>
              </a:ext>
            </a:extLst>
          </p:cNvPr>
          <p:cNvSpPr/>
          <p:nvPr/>
        </p:nvSpPr>
        <p:spPr>
          <a:xfrm>
            <a:off x="0" y="0"/>
            <a:ext cx="12192000" cy="6858000"/>
          </a:xfrm>
          <a:prstGeom prst="rect">
            <a:avLst/>
          </a:prstGeom>
          <a:solidFill>
            <a:srgbClr val="6CC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0" y="1283865"/>
            <a:ext cx="3876976" cy="3721269"/>
          </a:xfrm>
        </p:spPr>
        <p:txBody>
          <a:bodyPr>
            <a:normAutofit/>
          </a:bodyPr>
          <a:lstStyle/>
          <a:p>
            <a:pPr marL="0" indent="0">
              <a:buNone/>
            </a:pPr>
            <a:r>
              <a:rPr lang="en-CA" dirty="0">
                <a:latin typeface="Arial" panose="020B0604020202020204" pitchFamily="34" charset="0"/>
                <a:cs typeface="Arial" panose="020B0604020202020204" pitchFamily="34" charset="0"/>
              </a:rPr>
              <a:t>University of Toronto</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Faculty of Medicine</a:t>
            </a:r>
          </a:p>
          <a:p>
            <a:pPr marL="0" indent="0">
              <a:buNone/>
            </a:pPr>
            <a:r>
              <a:rPr lang="en-CA" sz="1600" dirty="0">
                <a:latin typeface="Arial" panose="020B0604020202020204" pitchFamily="34" charset="0"/>
                <a:cs typeface="Arial" panose="020B0604020202020204" pitchFamily="34" charset="0"/>
              </a:rPr>
              <a:t>6 Queen’s Park Crescent West</a:t>
            </a: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Suite 122</a:t>
            </a: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Toronto, Ontario</a:t>
            </a: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Canada M5S 3H2</a:t>
            </a:r>
          </a:p>
          <a:p>
            <a:pPr marL="0" indent="0">
              <a:buNone/>
            </a:pPr>
            <a:endParaRPr lang="en-CA" sz="1600" dirty="0">
              <a:latin typeface="Arial" panose="020B0604020202020204" pitchFamily="34" charset="0"/>
              <a:cs typeface="Arial" panose="020B0604020202020204" pitchFamily="34" charset="0"/>
            </a:endParaRPr>
          </a:p>
          <a:p>
            <a:pPr marL="0" indent="0">
              <a:buNone/>
            </a:pPr>
            <a:r>
              <a:rPr lang="en-CA" sz="1600" dirty="0">
                <a:latin typeface="Arial" panose="020B0604020202020204" pitchFamily="34" charset="0"/>
                <a:cs typeface="Arial" panose="020B0604020202020204" pitchFamily="34" charset="0"/>
              </a:rPr>
              <a:t>For the latest figures and information visit </a:t>
            </a:r>
            <a:r>
              <a:rPr lang="en-CA" sz="1600" dirty="0">
                <a:solidFill>
                  <a:schemeClr val="bg1"/>
                </a:solidFill>
                <a:latin typeface="Arial" panose="020B0604020202020204" pitchFamily="34" charset="0"/>
                <a:cs typeface="Arial" panose="020B0604020202020204" pitchFamily="34" charset="0"/>
              </a:rPr>
              <a:t>vitals.medicine.utoronto.ca</a:t>
            </a:r>
          </a:p>
          <a:p>
            <a:pPr marL="0" indent="0">
              <a:buNone/>
            </a:pPr>
            <a:endParaRPr lang="en-CA"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B0A3055-2DC2-B94E-A928-57F7A63DC9C2}"/>
              </a:ext>
            </a:extLst>
          </p:cNvPr>
          <p:cNvPicPr>
            <a:picLocks noChangeAspect="1"/>
          </p:cNvPicPr>
          <p:nvPr/>
        </p:nvPicPr>
        <p:blipFill>
          <a:blip r:embed="rId2"/>
          <a:stretch>
            <a:fillRect/>
          </a:stretch>
        </p:blipFill>
        <p:spPr>
          <a:xfrm>
            <a:off x="10154080" y="6259928"/>
            <a:ext cx="1682814" cy="277798"/>
          </a:xfrm>
          <a:prstGeom prst="rect">
            <a:avLst/>
          </a:prstGeom>
        </p:spPr>
      </p:pic>
      <p:pic>
        <p:nvPicPr>
          <p:cNvPr id="7" name="Picture 6">
            <a:extLst>
              <a:ext uri="{FF2B5EF4-FFF2-40B4-BE49-F238E27FC236}">
                <a16:creationId xmlns:a16="http://schemas.microsoft.com/office/drawing/2014/main" id="{6E658932-71B9-4A48-BFD2-62AAB5FC246E}"/>
              </a:ext>
            </a:extLst>
          </p:cNvPr>
          <p:cNvPicPr>
            <a:picLocks noChangeAspect="1"/>
          </p:cNvPicPr>
          <p:nvPr/>
        </p:nvPicPr>
        <p:blipFill>
          <a:blip r:embed="rId3"/>
          <a:stretch>
            <a:fillRect/>
          </a:stretch>
        </p:blipFill>
        <p:spPr>
          <a:xfrm>
            <a:off x="322516" y="6172235"/>
            <a:ext cx="2056475" cy="469413"/>
          </a:xfrm>
          <a:prstGeom prst="rect">
            <a:avLst/>
          </a:prstGeom>
        </p:spPr>
      </p:pic>
    </p:spTree>
    <p:extLst>
      <p:ext uri="{BB962C8B-B14F-4D97-AF65-F5344CB8AC3E}">
        <p14:creationId xmlns:p14="http://schemas.microsoft.com/office/powerpoint/2010/main" val="320031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0" y="1330262"/>
            <a:ext cx="8732520" cy="1404699"/>
          </a:xfrm>
        </p:spPr>
        <p:txBody>
          <a:bodyPr>
            <a:normAutofit/>
          </a:bodyPr>
          <a:lstStyle/>
          <a:p>
            <a:pPr marL="0" indent="0">
              <a:buNone/>
            </a:pPr>
            <a:r>
              <a:rPr lang="en-CA" sz="2100" dirty="0">
                <a:latin typeface="Arial" panose="020B0604020202020204" pitchFamily="34" charset="0"/>
                <a:cs typeface="Arial" panose="020B0604020202020204" pitchFamily="34" charset="0"/>
              </a:rPr>
              <a:t>The Faculty of Medicine at the University of Toronto continues to be ranked the top medical school in Canada, and among the top 20 worldwide. While ranking methodology varies, our strong standing is enabled by our large research output and citations.</a:t>
            </a:r>
          </a:p>
        </p:txBody>
      </p:sp>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International Rankings</a:t>
            </a:r>
          </a:p>
        </p:txBody>
      </p:sp>
      <p:sp>
        <p:nvSpPr>
          <p:cNvPr id="9" name="Content Placeholder 2">
            <a:extLst>
              <a:ext uri="{FF2B5EF4-FFF2-40B4-BE49-F238E27FC236}">
                <a16:creationId xmlns:a16="http://schemas.microsoft.com/office/drawing/2014/main" id="{F2BF7038-13E4-5E44-847A-E743C0E062BA}"/>
              </a:ext>
            </a:extLst>
          </p:cNvPr>
          <p:cNvSpPr txBox="1">
            <a:spLocks/>
          </p:cNvSpPr>
          <p:nvPr/>
        </p:nvSpPr>
        <p:spPr>
          <a:xfrm>
            <a:off x="2704227" y="3089191"/>
            <a:ext cx="8089763" cy="2669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2019 National Taiwan University Ranking (Clinical Medicine)</a:t>
            </a:r>
          </a:p>
          <a:p>
            <a:pPr marL="0" indent="0">
              <a:buFont typeface="Arial" panose="020B0604020202020204" pitchFamily="34" charset="0"/>
              <a:buNone/>
            </a:pP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2020 U.S. News &amp; World Report (Clinical Medicine)</a:t>
            </a:r>
          </a:p>
          <a:p>
            <a:pPr marL="0" indent="0">
              <a:buNone/>
            </a:pP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2020 Academic Ranking of World Universities (Clinical Medicine)</a:t>
            </a:r>
          </a:p>
          <a:p>
            <a:pPr marL="0" indent="0">
              <a:buNone/>
            </a:pP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2019 QS World University Ranking (Medicine)</a:t>
            </a:r>
          </a:p>
          <a:p>
            <a:pPr marL="0" indent="0">
              <a:buNone/>
            </a:pP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2020 Academic Ranking of World Universities </a:t>
            </a:r>
          </a:p>
          <a:p>
            <a:pPr marL="0" indent="0">
              <a:buNone/>
            </a:pPr>
            <a:endParaRPr lang="en-CA"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21FA8FF-B713-6748-AA5A-3627C05CCC58}"/>
              </a:ext>
            </a:extLst>
          </p:cNvPr>
          <p:cNvSpPr txBox="1"/>
          <p:nvPr/>
        </p:nvSpPr>
        <p:spPr>
          <a:xfrm>
            <a:off x="1713539" y="2821575"/>
            <a:ext cx="966651"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3F525FB6-AD84-3242-A7F9-6DD3B27E01E7}"/>
              </a:ext>
            </a:extLst>
          </p:cNvPr>
          <p:cNvSpPr txBox="1"/>
          <p:nvPr/>
        </p:nvSpPr>
        <p:spPr>
          <a:xfrm>
            <a:off x="1713539" y="3386956"/>
            <a:ext cx="966651"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6F56A41D-1C92-4043-95A1-0BDFDFA65108}"/>
              </a:ext>
            </a:extLst>
          </p:cNvPr>
          <p:cNvSpPr txBox="1"/>
          <p:nvPr/>
        </p:nvSpPr>
        <p:spPr>
          <a:xfrm>
            <a:off x="1732239" y="5210623"/>
            <a:ext cx="966651"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#15</a:t>
            </a:r>
          </a:p>
        </p:txBody>
      </p:sp>
      <p:sp>
        <p:nvSpPr>
          <p:cNvPr id="15" name="TextBox 14">
            <a:extLst>
              <a:ext uri="{FF2B5EF4-FFF2-40B4-BE49-F238E27FC236}">
                <a16:creationId xmlns:a16="http://schemas.microsoft.com/office/drawing/2014/main" id="{5EBA4E33-6AF4-054A-B398-EF1BE52802CC}"/>
              </a:ext>
            </a:extLst>
          </p:cNvPr>
          <p:cNvSpPr txBox="1"/>
          <p:nvPr/>
        </p:nvSpPr>
        <p:spPr>
          <a:xfrm>
            <a:off x="1713539" y="4607480"/>
            <a:ext cx="966651"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#13</a:t>
            </a:r>
          </a:p>
        </p:txBody>
      </p:sp>
      <p:sp>
        <p:nvSpPr>
          <p:cNvPr id="10" name="TextBox 9">
            <a:extLst>
              <a:ext uri="{FF2B5EF4-FFF2-40B4-BE49-F238E27FC236}">
                <a16:creationId xmlns:a16="http://schemas.microsoft.com/office/drawing/2014/main" id="{FA5FDF30-57A4-A045-A96B-21410C9B8843}"/>
              </a:ext>
            </a:extLst>
          </p:cNvPr>
          <p:cNvSpPr txBox="1"/>
          <p:nvPr/>
        </p:nvSpPr>
        <p:spPr>
          <a:xfrm>
            <a:off x="1713539" y="3959616"/>
            <a:ext cx="966651"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25443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0" y="1330262"/>
            <a:ext cx="8732520" cy="1539062"/>
          </a:xfrm>
        </p:spPr>
        <p:txBody>
          <a:bodyPr>
            <a:normAutofit fontScale="92500" lnSpcReduction="10000"/>
          </a:bodyPr>
          <a:lstStyle/>
          <a:p>
            <a:pPr marL="0" indent="0">
              <a:buNone/>
            </a:pPr>
            <a:r>
              <a:rPr lang="en-CA" sz="1200" dirty="0">
                <a:latin typeface="Arial" panose="020B0604020202020204" pitchFamily="34" charset="0"/>
                <a:cs typeface="Arial" panose="020B0604020202020204" pitchFamily="34" charset="0"/>
              </a:rPr>
              <a:t>Source: 2016 Ontario Physician Human Resources Data Centre</a:t>
            </a:r>
          </a:p>
          <a:p>
            <a:pPr marL="0" indent="0">
              <a:buNone/>
            </a:pPr>
            <a:r>
              <a:rPr lang="en-CA" sz="2100" dirty="0">
                <a:latin typeface="Arial" panose="020B0604020202020204" pitchFamily="34" charset="0"/>
                <a:cs typeface="Arial" panose="020B0604020202020204" pitchFamily="34" charset="0"/>
              </a:rPr>
              <a:t>U of T is the single largest contributor of physicians in Canada, representing 19% of all newly trained Canadian physicians in 2019. (CAPER 2020). According to the Ontario Physician Human Resources Data Centre (OPHRDC), of all Ontario trained physicians entering practice in this province between 2002 and 2019:</a:t>
            </a:r>
          </a:p>
        </p:txBody>
      </p:sp>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latin typeface="Arial" panose="020B0604020202020204" pitchFamily="34" charset="0"/>
                <a:cs typeface="Arial" panose="020B0604020202020204" pitchFamily="34" charset="0"/>
              </a:rPr>
              <a:t>Contributions to Physician Supply and Distribution</a:t>
            </a:r>
          </a:p>
        </p:txBody>
      </p:sp>
      <p:sp>
        <p:nvSpPr>
          <p:cNvPr id="9" name="Content Placeholder 2">
            <a:extLst>
              <a:ext uri="{FF2B5EF4-FFF2-40B4-BE49-F238E27FC236}">
                <a16:creationId xmlns:a16="http://schemas.microsoft.com/office/drawing/2014/main" id="{F2BF7038-13E4-5E44-847A-E743C0E062BA}"/>
              </a:ext>
            </a:extLst>
          </p:cNvPr>
          <p:cNvSpPr txBox="1">
            <a:spLocks/>
          </p:cNvSpPr>
          <p:nvPr/>
        </p:nvSpPr>
        <p:spPr>
          <a:xfrm>
            <a:off x="2811805" y="3089191"/>
            <a:ext cx="8089763" cy="2669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of family physicians who trained in Ontario did so at U of T</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of specialists who trained in Ontario did so at U of T</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of Ontario trained family physicians and</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of specialists in the GTA are U of T graduates</a:t>
            </a:r>
          </a:p>
        </p:txBody>
      </p:sp>
      <p:sp>
        <p:nvSpPr>
          <p:cNvPr id="10" name="TextBox 9">
            <a:extLst>
              <a:ext uri="{FF2B5EF4-FFF2-40B4-BE49-F238E27FC236}">
                <a16:creationId xmlns:a16="http://schemas.microsoft.com/office/drawing/2014/main" id="{3A04C021-515E-EC40-A076-1ED7311F584E}"/>
              </a:ext>
            </a:extLst>
          </p:cNvPr>
          <p:cNvSpPr txBox="1"/>
          <p:nvPr/>
        </p:nvSpPr>
        <p:spPr>
          <a:xfrm>
            <a:off x="1433586" y="2812610"/>
            <a:ext cx="1367245"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35</a:t>
            </a:r>
            <a:r>
              <a:rPr lang="en-US" sz="3600" b="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B63D1C47-AE15-EB4E-8ADD-2FC626DFC179}"/>
              </a:ext>
            </a:extLst>
          </p:cNvPr>
          <p:cNvSpPr txBox="1"/>
          <p:nvPr/>
        </p:nvSpPr>
        <p:spPr>
          <a:xfrm>
            <a:off x="1433586" y="3514676"/>
            <a:ext cx="1367245"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45</a:t>
            </a:r>
            <a:r>
              <a:rPr lang="en-US" sz="3600" b="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604233F-2DDD-E840-80AE-B66C7E3FA5BF}"/>
              </a:ext>
            </a:extLst>
          </p:cNvPr>
          <p:cNvSpPr txBox="1"/>
          <p:nvPr/>
        </p:nvSpPr>
        <p:spPr>
          <a:xfrm>
            <a:off x="1433586" y="4189077"/>
            <a:ext cx="1367245"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56</a:t>
            </a:r>
            <a:r>
              <a:rPr lang="en-US" sz="3600" b="1" dirty="0">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499BB336-9656-4B4E-9651-C255AC767E0F}"/>
              </a:ext>
            </a:extLst>
          </p:cNvPr>
          <p:cNvSpPr txBox="1"/>
          <p:nvPr/>
        </p:nvSpPr>
        <p:spPr>
          <a:xfrm>
            <a:off x="1433586" y="4912402"/>
            <a:ext cx="1367245"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67</a:t>
            </a:r>
            <a:r>
              <a:rPr lang="en-US"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6237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0" y="1330263"/>
            <a:ext cx="8732520" cy="300828"/>
          </a:xfrm>
        </p:spPr>
        <p:txBody>
          <a:bodyPr>
            <a:normAutofit/>
          </a:bodyPr>
          <a:lstStyle/>
          <a:p>
            <a:pPr marL="0" indent="0">
              <a:buNone/>
            </a:pPr>
            <a:r>
              <a:rPr lang="en-CA" sz="1200" dirty="0">
                <a:latin typeface="Arial" panose="020B0604020202020204" pitchFamily="34" charset="0"/>
                <a:cs typeface="Arial" panose="020B0604020202020204" pitchFamily="34" charset="0"/>
              </a:rPr>
              <a:t>FY 2016 – FY 2020</a:t>
            </a:r>
            <a:endParaRPr lang="en-CA" sz="21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latin typeface="Arial" panose="020B0604020202020204" pitchFamily="34" charset="0"/>
                <a:cs typeface="Arial" panose="020B0604020202020204" pitchFamily="34" charset="0"/>
              </a:rPr>
              <a:t>How We Innovate</a:t>
            </a:r>
          </a:p>
        </p:txBody>
      </p:sp>
      <p:sp>
        <p:nvSpPr>
          <p:cNvPr id="9" name="Content Placeholder 2">
            <a:extLst>
              <a:ext uri="{FF2B5EF4-FFF2-40B4-BE49-F238E27FC236}">
                <a16:creationId xmlns:a16="http://schemas.microsoft.com/office/drawing/2014/main" id="{F2BF7038-13E4-5E44-847A-E743C0E062BA}"/>
              </a:ext>
            </a:extLst>
          </p:cNvPr>
          <p:cNvSpPr txBox="1">
            <a:spLocks/>
          </p:cNvSpPr>
          <p:nvPr/>
        </p:nvSpPr>
        <p:spPr>
          <a:xfrm>
            <a:off x="2989647" y="2199499"/>
            <a:ext cx="8089763" cy="333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dirty="0">
                <a:latin typeface="Arial" panose="020B0604020202020204" pitchFamily="34" charset="0"/>
                <a:cs typeface="Arial" panose="020B0604020202020204" pitchFamily="34" charset="0"/>
              </a:rPr>
              <a:t>of 904 new invention disclosures filed at U of T came from Medicine</a:t>
            </a:r>
          </a:p>
          <a:p>
            <a:pPr marL="0" indent="0">
              <a:buNone/>
            </a:pPr>
            <a:endParaRPr lang="en-CA" sz="1600" dirty="0">
              <a:latin typeface="Arial" panose="020B0604020202020204" pitchFamily="34" charset="0"/>
              <a:cs typeface="Arial" panose="020B0604020202020204" pitchFamily="34" charset="0"/>
            </a:endParaRPr>
          </a:p>
          <a:p>
            <a:pPr marL="0" indent="0">
              <a:buNone/>
            </a:pPr>
            <a:r>
              <a:rPr lang="en-CA" sz="1600" dirty="0">
                <a:latin typeface="Arial" panose="020B0604020202020204" pitchFamily="34" charset="0"/>
                <a:cs typeface="Arial" panose="020B0604020202020204" pitchFamily="34" charset="0"/>
              </a:rPr>
              <a:t>of 426 new priority patent applications filed by U of T came from Medicine</a:t>
            </a:r>
          </a:p>
          <a:p>
            <a:pPr marL="0" inden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of 204 US patents issued tied to U of T came from Medicine</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of 187 new licenses and options at U of T came from Medicine</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of 76 new start-up companies at U of T came from Medicine</a:t>
            </a:r>
          </a:p>
        </p:txBody>
      </p:sp>
      <p:sp>
        <p:nvSpPr>
          <p:cNvPr id="13" name="TextBox 12">
            <a:extLst>
              <a:ext uri="{FF2B5EF4-FFF2-40B4-BE49-F238E27FC236}">
                <a16:creationId xmlns:a16="http://schemas.microsoft.com/office/drawing/2014/main" id="{2B454D61-805C-1B45-9EBB-E91AC7CB7CB4}"/>
              </a:ext>
            </a:extLst>
          </p:cNvPr>
          <p:cNvSpPr txBox="1"/>
          <p:nvPr/>
        </p:nvSpPr>
        <p:spPr>
          <a:xfrm>
            <a:off x="1612367" y="1920494"/>
            <a:ext cx="1367245"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259</a:t>
            </a:r>
          </a:p>
        </p:txBody>
      </p:sp>
      <p:sp>
        <p:nvSpPr>
          <p:cNvPr id="14" name="TextBox 13">
            <a:extLst>
              <a:ext uri="{FF2B5EF4-FFF2-40B4-BE49-F238E27FC236}">
                <a16:creationId xmlns:a16="http://schemas.microsoft.com/office/drawing/2014/main" id="{87BA616C-1464-9844-97EF-0E48CBD16712}"/>
              </a:ext>
            </a:extLst>
          </p:cNvPr>
          <p:cNvSpPr txBox="1"/>
          <p:nvPr/>
        </p:nvSpPr>
        <p:spPr>
          <a:xfrm>
            <a:off x="1612367" y="2608216"/>
            <a:ext cx="1367245"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63</a:t>
            </a:r>
          </a:p>
        </p:txBody>
      </p:sp>
      <p:sp>
        <p:nvSpPr>
          <p:cNvPr id="15" name="TextBox 14">
            <a:extLst>
              <a:ext uri="{FF2B5EF4-FFF2-40B4-BE49-F238E27FC236}">
                <a16:creationId xmlns:a16="http://schemas.microsoft.com/office/drawing/2014/main" id="{8EA40B88-27D7-A74F-8285-219563025A27}"/>
              </a:ext>
            </a:extLst>
          </p:cNvPr>
          <p:cNvSpPr txBox="1"/>
          <p:nvPr/>
        </p:nvSpPr>
        <p:spPr>
          <a:xfrm>
            <a:off x="1612367" y="3300548"/>
            <a:ext cx="1367245"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29</a:t>
            </a:r>
          </a:p>
        </p:txBody>
      </p:sp>
      <p:sp>
        <p:nvSpPr>
          <p:cNvPr id="18" name="TextBox 17">
            <a:extLst>
              <a:ext uri="{FF2B5EF4-FFF2-40B4-BE49-F238E27FC236}">
                <a16:creationId xmlns:a16="http://schemas.microsoft.com/office/drawing/2014/main" id="{677A0134-447A-F24B-BE55-92118618E7F7}"/>
              </a:ext>
            </a:extLst>
          </p:cNvPr>
          <p:cNvSpPr txBox="1"/>
          <p:nvPr/>
        </p:nvSpPr>
        <p:spPr>
          <a:xfrm>
            <a:off x="1612367" y="4005173"/>
            <a:ext cx="1367245"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36</a:t>
            </a:r>
          </a:p>
        </p:txBody>
      </p:sp>
      <p:sp>
        <p:nvSpPr>
          <p:cNvPr id="19" name="TextBox 18">
            <a:extLst>
              <a:ext uri="{FF2B5EF4-FFF2-40B4-BE49-F238E27FC236}">
                <a16:creationId xmlns:a16="http://schemas.microsoft.com/office/drawing/2014/main" id="{E31FEDA2-3C35-EB4B-A0D3-8B7EFAC1EA57}"/>
              </a:ext>
            </a:extLst>
          </p:cNvPr>
          <p:cNvSpPr txBox="1"/>
          <p:nvPr/>
        </p:nvSpPr>
        <p:spPr>
          <a:xfrm>
            <a:off x="1612367" y="4701858"/>
            <a:ext cx="1367245"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346110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CBFC-8FAA-B645-A03C-B3AFFD7C2D41}"/>
              </a:ext>
            </a:extLst>
          </p:cNvPr>
          <p:cNvSpPr>
            <a:spLocks noGrp="1"/>
          </p:cNvSpPr>
          <p:nvPr>
            <p:ph idx="1"/>
          </p:nvPr>
        </p:nvSpPr>
        <p:spPr>
          <a:xfrm>
            <a:off x="1729740" y="1330260"/>
            <a:ext cx="8732520" cy="2706085"/>
          </a:xfrm>
        </p:spPr>
        <p:txBody>
          <a:bodyPr>
            <a:normAutofit/>
          </a:bodyPr>
          <a:lstStyle/>
          <a:p>
            <a:pPr marL="0" indent="0">
              <a:buNone/>
            </a:pPr>
            <a:r>
              <a:rPr lang="en-CA" sz="2100" dirty="0">
                <a:latin typeface="Arial" panose="020B0604020202020204" pitchFamily="34" charset="0"/>
                <a:cs typeface="Arial" panose="020B0604020202020204" pitchFamily="34" charset="0"/>
              </a:rPr>
              <a:t>U of T Medicine Medicine, including its researchers at TAHSN-affiliated institutes, received nearly $900M in research funding in 2018-19 and saw a 9.8 per cent increase in annual support from Tri-Agency Funding (which includes CIHR, NSERC, SSHRC) from the prior year. Collectively, U of T Medicine receives roughly one-quarter of all Tri-Agency Funding awarded in Canada. With federal funding envelopes remaining relatively static in recent years, U of T Medicine has continued to diversify and increase funding from other sources, including not-for-profit and industry.</a:t>
            </a:r>
          </a:p>
        </p:txBody>
      </p:sp>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Research Numbers</a:t>
            </a:r>
          </a:p>
        </p:txBody>
      </p:sp>
      <p:sp>
        <p:nvSpPr>
          <p:cNvPr id="9" name="Content Placeholder 2">
            <a:extLst>
              <a:ext uri="{FF2B5EF4-FFF2-40B4-BE49-F238E27FC236}">
                <a16:creationId xmlns:a16="http://schemas.microsoft.com/office/drawing/2014/main" id="{F2BF7038-13E4-5E44-847A-E743C0E062BA}"/>
              </a:ext>
            </a:extLst>
          </p:cNvPr>
          <p:cNvSpPr txBox="1">
            <a:spLocks/>
          </p:cNvSpPr>
          <p:nvPr/>
        </p:nvSpPr>
        <p:spPr>
          <a:xfrm>
            <a:off x="3141558" y="4477786"/>
            <a:ext cx="8089763" cy="1210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Total Awards</a:t>
            </a:r>
          </a:p>
          <a:p>
            <a:pPr marL="0" indent="0">
              <a:buFont typeface="Arial" panose="020B0604020202020204" pitchFamily="34" charset="0"/>
              <a:buNone/>
            </a:pPr>
            <a:endParaRPr lang="en-CA" sz="1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1600" dirty="0">
                <a:latin typeface="Arial" panose="020B0604020202020204" pitchFamily="34" charset="0"/>
                <a:cs typeface="Arial" panose="020B0604020202020204" pitchFamily="34" charset="0"/>
              </a:rPr>
              <a:t>Total Funding (millions)</a:t>
            </a:r>
          </a:p>
        </p:txBody>
      </p:sp>
      <p:sp>
        <p:nvSpPr>
          <p:cNvPr id="7" name="TextBox 6">
            <a:extLst>
              <a:ext uri="{FF2B5EF4-FFF2-40B4-BE49-F238E27FC236}">
                <a16:creationId xmlns:a16="http://schemas.microsoft.com/office/drawing/2014/main" id="{FE2263FA-09E9-9B43-B68A-F521EE535F04}"/>
              </a:ext>
            </a:extLst>
          </p:cNvPr>
          <p:cNvSpPr txBox="1"/>
          <p:nvPr/>
        </p:nvSpPr>
        <p:spPr>
          <a:xfrm>
            <a:off x="1313201" y="4200827"/>
            <a:ext cx="1841863"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10,280</a:t>
            </a:r>
          </a:p>
        </p:txBody>
      </p:sp>
      <p:sp>
        <p:nvSpPr>
          <p:cNvPr id="10" name="TextBox 9">
            <a:extLst>
              <a:ext uri="{FF2B5EF4-FFF2-40B4-BE49-F238E27FC236}">
                <a16:creationId xmlns:a16="http://schemas.microsoft.com/office/drawing/2014/main" id="{06D5FEA7-A4FB-8F48-BBDE-25155A8B729D}"/>
              </a:ext>
            </a:extLst>
          </p:cNvPr>
          <p:cNvSpPr txBox="1"/>
          <p:nvPr/>
        </p:nvSpPr>
        <p:spPr>
          <a:xfrm>
            <a:off x="1787819" y="4888548"/>
            <a:ext cx="1367245" cy="646331"/>
          </a:xfrm>
          <a:prstGeom prst="rect">
            <a:avLst/>
          </a:prstGeom>
          <a:noFill/>
        </p:spPr>
        <p:txBody>
          <a:bodyPr wrap="square" rtlCol="0">
            <a:spAutoFit/>
          </a:bodyPr>
          <a:lstStyle/>
          <a:p>
            <a:pPr algn="r"/>
            <a:r>
              <a:rPr lang="en-US" sz="3600" b="1" spc="-150" dirty="0">
                <a:latin typeface="Arial" panose="020B0604020202020204" pitchFamily="34" charset="0"/>
                <a:cs typeface="Arial" panose="020B0604020202020204" pitchFamily="34" charset="0"/>
              </a:rPr>
              <a:t>$821</a:t>
            </a:r>
          </a:p>
        </p:txBody>
      </p:sp>
    </p:spTree>
    <p:extLst>
      <p:ext uri="{BB962C8B-B14F-4D97-AF65-F5344CB8AC3E}">
        <p14:creationId xmlns:p14="http://schemas.microsoft.com/office/powerpoint/2010/main" val="144454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Research Funding Sources</a:t>
            </a:r>
          </a:p>
        </p:txBody>
      </p:sp>
      <p:pic>
        <p:nvPicPr>
          <p:cNvPr id="3" name="Picture 2" descr="A screenshot of a cell phone&#10;&#10;Description automatically generated">
            <a:extLst>
              <a:ext uri="{FF2B5EF4-FFF2-40B4-BE49-F238E27FC236}">
                <a16:creationId xmlns:a16="http://schemas.microsoft.com/office/drawing/2014/main" id="{5C3C315F-6A25-6547-A7A8-51A6AE910403}"/>
              </a:ext>
            </a:extLst>
          </p:cNvPr>
          <p:cNvPicPr>
            <a:picLocks noChangeAspect="1"/>
          </p:cNvPicPr>
          <p:nvPr/>
        </p:nvPicPr>
        <p:blipFill>
          <a:blip r:embed="rId2"/>
          <a:stretch>
            <a:fillRect/>
          </a:stretch>
        </p:blipFill>
        <p:spPr>
          <a:xfrm>
            <a:off x="1282700" y="1104858"/>
            <a:ext cx="9089615" cy="4784639"/>
          </a:xfrm>
          <a:prstGeom prst="rect">
            <a:avLst/>
          </a:prstGeom>
        </p:spPr>
      </p:pic>
    </p:spTree>
    <p:extLst>
      <p:ext uri="{BB962C8B-B14F-4D97-AF65-F5344CB8AC3E}">
        <p14:creationId xmlns:p14="http://schemas.microsoft.com/office/powerpoint/2010/main" val="295421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Articles in Top Journals (Canada)</a:t>
            </a:r>
          </a:p>
        </p:txBody>
      </p:sp>
      <p:sp>
        <p:nvSpPr>
          <p:cNvPr id="9" name="Content Placeholder 2">
            <a:extLst>
              <a:ext uri="{FF2B5EF4-FFF2-40B4-BE49-F238E27FC236}">
                <a16:creationId xmlns:a16="http://schemas.microsoft.com/office/drawing/2014/main" id="{806EA3CC-5E5A-B34B-A498-FB44256D6701}"/>
              </a:ext>
            </a:extLst>
          </p:cNvPr>
          <p:cNvSpPr>
            <a:spLocks noGrp="1"/>
          </p:cNvSpPr>
          <p:nvPr>
            <p:ph idx="1"/>
          </p:nvPr>
        </p:nvSpPr>
        <p:spPr>
          <a:xfrm>
            <a:off x="1729740" y="1165502"/>
            <a:ext cx="8732520" cy="671531"/>
          </a:xfrm>
        </p:spPr>
        <p:txBody>
          <a:bodyPr>
            <a:normAutofit/>
          </a:bodyPr>
          <a:lstStyle/>
          <a:p>
            <a:pPr marL="0" indent="0">
              <a:buNone/>
            </a:pPr>
            <a:r>
              <a:rPr lang="en-CA" sz="1200">
                <a:latin typeface="Arial" panose="020B0604020202020204" pitchFamily="34" charset="0"/>
                <a:cs typeface="Arial" panose="020B0604020202020204" pitchFamily="34" charset="0"/>
              </a:rPr>
              <a:t>Number of publications in the 50 highest impact journals in medicine and related fields.</a:t>
            </a:r>
          </a:p>
          <a:p>
            <a:pPr marL="0" indent="0">
              <a:buNone/>
            </a:pPr>
            <a:r>
              <a:rPr lang="en-CA" sz="1200">
                <a:latin typeface="Arial" panose="020B0604020202020204" pitchFamily="34" charset="0"/>
                <a:cs typeface="Arial" panose="020B0604020202020204" pitchFamily="34" charset="0"/>
              </a:rPr>
              <a:t>Source: Web of Science, 2019</a:t>
            </a:r>
            <a:endParaRPr lang="en-CA"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A1AF05-DB15-464A-B87A-815932718524}"/>
              </a:ext>
            </a:extLst>
          </p:cNvPr>
          <p:cNvPicPr>
            <a:picLocks noChangeAspect="1"/>
          </p:cNvPicPr>
          <p:nvPr/>
        </p:nvPicPr>
        <p:blipFill>
          <a:blip r:embed="rId2"/>
          <a:stretch>
            <a:fillRect/>
          </a:stretch>
        </p:blipFill>
        <p:spPr>
          <a:xfrm>
            <a:off x="1729740" y="1837033"/>
            <a:ext cx="6584950" cy="3848577"/>
          </a:xfrm>
          <a:prstGeom prst="rect">
            <a:avLst/>
          </a:prstGeom>
        </p:spPr>
      </p:pic>
    </p:spTree>
    <p:extLst>
      <p:ext uri="{BB962C8B-B14F-4D97-AF65-F5344CB8AC3E}">
        <p14:creationId xmlns:p14="http://schemas.microsoft.com/office/powerpoint/2010/main" val="395467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68471A-8A94-8249-A912-D84117013842}"/>
              </a:ext>
            </a:extLst>
          </p:cNvPr>
          <p:cNvSpPr txBox="1">
            <a:spLocks/>
          </p:cNvSpPr>
          <p:nvPr/>
        </p:nvSpPr>
        <p:spPr>
          <a:xfrm>
            <a:off x="1729740" y="651497"/>
            <a:ext cx="8732520" cy="52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latin typeface="Arial" panose="020B0604020202020204" pitchFamily="34" charset="0"/>
                <a:cs typeface="Arial" panose="020B0604020202020204" pitchFamily="34" charset="0"/>
              </a:rPr>
              <a:t>Articles in Top Journals (World)</a:t>
            </a:r>
          </a:p>
        </p:txBody>
      </p:sp>
      <p:sp>
        <p:nvSpPr>
          <p:cNvPr id="9" name="Content Placeholder 2">
            <a:extLst>
              <a:ext uri="{FF2B5EF4-FFF2-40B4-BE49-F238E27FC236}">
                <a16:creationId xmlns:a16="http://schemas.microsoft.com/office/drawing/2014/main" id="{806EA3CC-5E5A-B34B-A498-FB44256D6701}"/>
              </a:ext>
            </a:extLst>
          </p:cNvPr>
          <p:cNvSpPr>
            <a:spLocks noGrp="1"/>
          </p:cNvSpPr>
          <p:nvPr>
            <p:ph idx="1"/>
          </p:nvPr>
        </p:nvSpPr>
        <p:spPr>
          <a:xfrm>
            <a:off x="1729740" y="1165502"/>
            <a:ext cx="8732520" cy="805419"/>
          </a:xfrm>
        </p:spPr>
        <p:txBody>
          <a:bodyPr>
            <a:normAutofit/>
          </a:bodyPr>
          <a:lstStyle/>
          <a:p>
            <a:pPr marL="0" indent="0">
              <a:buNone/>
            </a:pPr>
            <a:r>
              <a:rPr lang="en-CA" sz="1200" dirty="0">
                <a:latin typeface="Arial" panose="020B0604020202020204" pitchFamily="34" charset="0"/>
                <a:cs typeface="Arial" panose="020B0604020202020204" pitchFamily="34" charset="0"/>
              </a:rPr>
              <a:t>Number of publications in the 50 highest impact journals in medicine and related fields.</a:t>
            </a:r>
            <a:br>
              <a:rPr lang="en-CA" sz="1200" dirty="0">
                <a:latin typeface="Arial" panose="020B0604020202020204" pitchFamily="34" charset="0"/>
                <a:cs typeface="Arial" panose="020B0604020202020204" pitchFamily="34" charset="0"/>
              </a:rPr>
            </a:br>
            <a:br>
              <a:rPr lang="en-CA" sz="1200" dirty="0">
                <a:latin typeface="Arial" panose="020B0604020202020204" pitchFamily="34" charset="0"/>
                <a:cs typeface="Arial" panose="020B0604020202020204" pitchFamily="34" charset="0"/>
              </a:rPr>
            </a:br>
            <a:r>
              <a:rPr lang="en-CA" sz="1200" dirty="0">
                <a:latin typeface="Arial" panose="020B0604020202020204" pitchFamily="34" charset="0"/>
                <a:cs typeface="Arial" panose="020B0604020202020204" pitchFamily="34" charset="0"/>
              </a:rPr>
              <a:t>Source: Web of Science, 2019</a:t>
            </a:r>
          </a:p>
        </p:txBody>
      </p:sp>
      <p:pic>
        <p:nvPicPr>
          <p:cNvPr id="3" name="Picture 2" descr="Chart, bar chart&#10;&#10;Description automatically generated">
            <a:extLst>
              <a:ext uri="{FF2B5EF4-FFF2-40B4-BE49-F238E27FC236}">
                <a16:creationId xmlns:a16="http://schemas.microsoft.com/office/drawing/2014/main" id="{562FED96-7F88-4D42-9D7B-42944FB8B845}"/>
              </a:ext>
            </a:extLst>
          </p:cNvPr>
          <p:cNvPicPr>
            <a:picLocks noChangeAspect="1"/>
          </p:cNvPicPr>
          <p:nvPr/>
        </p:nvPicPr>
        <p:blipFill>
          <a:blip r:embed="rId2"/>
          <a:stretch>
            <a:fillRect/>
          </a:stretch>
        </p:blipFill>
        <p:spPr>
          <a:xfrm>
            <a:off x="1729740" y="1773261"/>
            <a:ext cx="6537960" cy="3919237"/>
          </a:xfrm>
          <a:prstGeom prst="rect">
            <a:avLst/>
          </a:prstGeom>
        </p:spPr>
      </p:pic>
    </p:spTree>
    <p:extLst>
      <p:ext uri="{BB962C8B-B14F-4D97-AF65-F5344CB8AC3E}">
        <p14:creationId xmlns:p14="http://schemas.microsoft.com/office/powerpoint/2010/main" val="3479487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1139</Words>
  <Application>Microsoft Macintosh PowerPoint</Application>
  <PresentationFormat>Widescreen</PresentationFormat>
  <Paragraphs>144</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Bennett</dc:creator>
  <cp:lastModifiedBy>Ishita Luther</cp:lastModifiedBy>
  <cp:revision>144</cp:revision>
  <dcterms:created xsi:type="dcterms:W3CDTF">2018-11-30T14:35:05Z</dcterms:created>
  <dcterms:modified xsi:type="dcterms:W3CDTF">2020-10-13T18:26:23Z</dcterms:modified>
</cp:coreProperties>
</file>