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6" r:id="rId1"/>
  </p:sldMasterIdLst>
  <p:notesMasterIdLst>
    <p:notesMasterId r:id="rId23"/>
  </p:notesMasterIdLst>
  <p:sldIdLst>
    <p:sldId id="256" r:id="rId2"/>
    <p:sldId id="257" r:id="rId3"/>
    <p:sldId id="259"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 id="278" r:id="rId20"/>
    <p:sldId id="280" r:id="rId21"/>
    <p:sldId id="27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71" userDrawn="1">
          <p15:clr>
            <a:srgbClr val="A4A3A4"/>
          </p15:clr>
        </p15:guide>
        <p15:guide id="2" pos="107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C9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836"/>
    <p:restoredTop sz="94779"/>
  </p:normalViewPr>
  <p:slideViewPr>
    <p:cSldViewPr snapToGrid="0" snapToObjects="1">
      <p:cViewPr varScale="1">
        <p:scale>
          <a:sx n="106" d="100"/>
          <a:sy n="106" d="100"/>
        </p:scale>
        <p:origin x="216" y="552"/>
      </p:cViewPr>
      <p:guideLst>
        <p:guide orient="horz" pos="3271"/>
        <p:guide pos="107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556679-BA8B-D342-8340-BA4FD0A1B473}" type="datetimeFigureOut">
              <a:rPr lang="en-US" smtClean="0"/>
              <a:t>7/26/22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4082EE-7CA8-2546-A410-F02EA774E1CA}" type="slidenum">
              <a:rPr lang="en-US" smtClean="0"/>
              <a:t>‹#›</a:t>
            </a:fld>
            <a:endParaRPr lang="en-US" dirty="0"/>
          </a:p>
        </p:txBody>
      </p:sp>
    </p:spTree>
    <p:extLst>
      <p:ext uri="{BB962C8B-B14F-4D97-AF65-F5344CB8AC3E}">
        <p14:creationId xmlns:p14="http://schemas.microsoft.com/office/powerpoint/2010/main" val="4025428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4082EE-7CA8-2546-A410-F02EA774E1CA}" type="slidenum">
              <a:rPr lang="en-US" smtClean="0"/>
              <a:t>1</a:t>
            </a:fld>
            <a:endParaRPr lang="en-US" dirty="0"/>
          </a:p>
        </p:txBody>
      </p:sp>
    </p:spTree>
    <p:extLst>
      <p:ext uri="{BB962C8B-B14F-4D97-AF65-F5344CB8AC3E}">
        <p14:creationId xmlns:p14="http://schemas.microsoft.com/office/powerpoint/2010/main" val="2144269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09550-2AD7-5542-7ACA-0D747F8B33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E4A76FF-C3B5-7BEA-6092-221A27FCB1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48952E-3FF6-F585-2D2C-1138DEB8B6BC}"/>
              </a:ext>
            </a:extLst>
          </p:cNvPr>
          <p:cNvSpPr>
            <a:spLocks noGrp="1"/>
          </p:cNvSpPr>
          <p:nvPr>
            <p:ph type="dt" sz="half" idx="10"/>
          </p:nvPr>
        </p:nvSpPr>
        <p:spPr/>
        <p:txBody>
          <a:bodyPr/>
          <a:lstStyle/>
          <a:p>
            <a:fld id="{04ACCF3F-6B2D-424C-8FFA-DAFF04FD1A69}" type="datetimeFigureOut">
              <a:rPr lang="en-US" smtClean="0"/>
              <a:t>7/26/22</a:t>
            </a:fld>
            <a:endParaRPr lang="en-US" dirty="0"/>
          </a:p>
        </p:txBody>
      </p:sp>
      <p:sp>
        <p:nvSpPr>
          <p:cNvPr id="5" name="Footer Placeholder 4">
            <a:extLst>
              <a:ext uri="{FF2B5EF4-FFF2-40B4-BE49-F238E27FC236}">
                <a16:creationId xmlns:a16="http://schemas.microsoft.com/office/drawing/2014/main" id="{06EDE714-A179-169C-9A65-EC13C8F8AC2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E14A1C8-4500-8422-A262-3C178A7314A5}"/>
              </a:ext>
            </a:extLst>
          </p:cNvPr>
          <p:cNvSpPr>
            <a:spLocks noGrp="1"/>
          </p:cNvSpPr>
          <p:nvPr>
            <p:ph type="sldNum" sz="quarter" idx="12"/>
          </p:nvPr>
        </p:nvSpPr>
        <p:spPr/>
        <p:txBody>
          <a:bodyPr/>
          <a:lstStyle/>
          <a:p>
            <a:fld id="{BB4238BE-4AEC-224C-B1F3-4773A42B578A}" type="slidenum">
              <a:rPr lang="en-US" smtClean="0"/>
              <a:t>‹#›</a:t>
            </a:fld>
            <a:endParaRPr lang="en-US" dirty="0"/>
          </a:p>
        </p:txBody>
      </p:sp>
    </p:spTree>
    <p:extLst>
      <p:ext uri="{BB962C8B-B14F-4D97-AF65-F5344CB8AC3E}">
        <p14:creationId xmlns:p14="http://schemas.microsoft.com/office/powerpoint/2010/main" val="292065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22FB-0399-CDE1-51C3-D7DAAA8558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797EFC-B75E-2FA8-87CB-D07F8035FA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930438-04F2-E453-ABB3-E68421C3D9F1}"/>
              </a:ext>
            </a:extLst>
          </p:cNvPr>
          <p:cNvSpPr>
            <a:spLocks noGrp="1"/>
          </p:cNvSpPr>
          <p:nvPr>
            <p:ph type="dt" sz="half" idx="10"/>
          </p:nvPr>
        </p:nvSpPr>
        <p:spPr/>
        <p:txBody>
          <a:bodyPr/>
          <a:lstStyle/>
          <a:p>
            <a:fld id="{004E33D3-68D1-AD49-9CE2-FB6ECBD5A0AC}" type="datetimeFigureOut">
              <a:rPr lang="en-US" smtClean="0"/>
              <a:t>7/26/22</a:t>
            </a:fld>
            <a:endParaRPr lang="en-US"/>
          </a:p>
        </p:txBody>
      </p:sp>
      <p:sp>
        <p:nvSpPr>
          <p:cNvPr id="5" name="Footer Placeholder 4">
            <a:extLst>
              <a:ext uri="{FF2B5EF4-FFF2-40B4-BE49-F238E27FC236}">
                <a16:creationId xmlns:a16="http://schemas.microsoft.com/office/drawing/2014/main" id="{30891E9C-F0E7-E43D-C4A0-4AF90ED49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C5FD45-97EE-BACA-1BB9-CA715769C70F}"/>
              </a:ext>
            </a:extLst>
          </p:cNvPr>
          <p:cNvSpPr>
            <a:spLocks noGrp="1"/>
          </p:cNvSpPr>
          <p:nvPr>
            <p:ph type="sldNum" sz="quarter" idx="12"/>
          </p:nvPr>
        </p:nvSpPr>
        <p:spPr/>
        <p:txBody>
          <a:bodyPr/>
          <a:lstStyle/>
          <a:p>
            <a:fld id="{13515908-D2F2-A446-869B-FA773EA516A0}" type="slidenum">
              <a:rPr lang="en-US" smtClean="0"/>
              <a:t>‹#›</a:t>
            </a:fld>
            <a:endParaRPr lang="en-US"/>
          </a:p>
        </p:txBody>
      </p:sp>
    </p:spTree>
    <p:extLst>
      <p:ext uri="{BB962C8B-B14F-4D97-AF65-F5344CB8AC3E}">
        <p14:creationId xmlns:p14="http://schemas.microsoft.com/office/powerpoint/2010/main" val="2115083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1D46DC-AFE7-9372-109D-2EC13FACED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19B111-8C42-4B59-1E03-318F23DCBD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9D4D4-A668-EA46-FDE6-9699E63C1DC5}"/>
              </a:ext>
            </a:extLst>
          </p:cNvPr>
          <p:cNvSpPr>
            <a:spLocks noGrp="1"/>
          </p:cNvSpPr>
          <p:nvPr>
            <p:ph type="dt" sz="half" idx="10"/>
          </p:nvPr>
        </p:nvSpPr>
        <p:spPr/>
        <p:txBody>
          <a:bodyPr/>
          <a:lstStyle/>
          <a:p>
            <a:fld id="{004E33D3-68D1-AD49-9CE2-FB6ECBD5A0AC}" type="datetimeFigureOut">
              <a:rPr lang="en-US" smtClean="0"/>
              <a:t>7/26/22</a:t>
            </a:fld>
            <a:endParaRPr lang="en-US"/>
          </a:p>
        </p:txBody>
      </p:sp>
      <p:sp>
        <p:nvSpPr>
          <p:cNvPr id="5" name="Footer Placeholder 4">
            <a:extLst>
              <a:ext uri="{FF2B5EF4-FFF2-40B4-BE49-F238E27FC236}">
                <a16:creationId xmlns:a16="http://schemas.microsoft.com/office/drawing/2014/main" id="{5674BFE1-B3A2-D46A-8A56-6E7136DFFE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CDA1FF-008A-9D5F-4271-CBC9A487F841}"/>
              </a:ext>
            </a:extLst>
          </p:cNvPr>
          <p:cNvSpPr>
            <a:spLocks noGrp="1"/>
          </p:cNvSpPr>
          <p:nvPr>
            <p:ph type="sldNum" sz="quarter" idx="12"/>
          </p:nvPr>
        </p:nvSpPr>
        <p:spPr/>
        <p:txBody>
          <a:bodyPr/>
          <a:lstStyle/>
          <a:p>
            <a:fld id="{13515908-D2F2-A446-869B-FA773EA516A0}" type="slidenum">
              <a:rPr lang="en-US" smtClean="0"/>
              <a:t>‹#›</a:t>
            </a:fld>
            <a:endParaRPr lang="en-US"/>
          </a:p>
        </p:txBody>
      </p:sp>
    </p:spTree>
    <p:extLst>
      <p:ext uri="{BB962C8B-B14F-4D97-AF65-F5344CB8AC3E}">
        <p14:creationId xmlns:p14="http://schemas.microsoft.com/office/powerpoint/2010/main" val="379540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C39F0-C156-C46C-3353-B983E3D5A3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FDC2B8-151A-652F-EE5A-418007DB65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761CC4-15CC-25B3-1395-8ED5AA102CB3}"/>
              </a:ext>
            </a:extLst>
          </p:cNvPr>
          <p:cNvSpPr>
            <a:spLocks noGrp="1"/>
          </p:cNvSpPr>
          <p:nvPr>
            <p:ph type="dt" sz="half" idx="10"/>
          </p:nvPr>
        </p:nvSpPr>
        <p:spPr/>
        <p:txBody>
          <a:bodyPr/>
          <a:lstStyle/>
          <a:p>
            <a:fld id="{04ACCF3F-6B2D-424C-8FFA-DAFF04FD1A69}" type="datetimeFigureOut">
              <a:rPr lang="en-US" smtClean="0"/>
              <a:t>7/26/22</a:t>
            </a:fld>
            <a:endParaRPr lang="en-US" dirty="0"/>
          </a:p>
        </p:txBody>
      </p:sp>
      <p:sp>
        <p:nvSpPr>
          <p:cNvPr id="5" name="Footer Placeholder 4">
            <a:extLst>
              <a:ext uri="{FF2B5EF4-FFF2-40B4-BE49-F238E27FC236}">
                <a16:creationId xmlns:a16="http://schemas.microsoft.com/office/drawing/2014/main" id="{24B0655E-72F8-89CD-82B4-2E6C8410011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F463EF-3D44-16C9-9AE7-75A010F42DB3}"/>
              </a:ext>
            </a:extLst>
          </p:cNvPr>
          <p:cNvSpPr>
            <a:spLocks noGrp="1"/>
          </p:cNvSpPr>
          <p:nvPr>
            <p:ph type="sldNum" sz="quarter" idx="12"/>
          </p:nvPr>
        </p:nvSpPr>
        <p:spPr/>
        <p:txBody>
          <a:bodyPr/>
          <a:lstStyle/>
          <a:p>
            <a:fld id="{BB4238BE-4AEC-224C-B1F3-4773A42B578A}" type="slidenum">
              <a:rPr lang="en-US" smtClean="0"/>
              <a:t>‹#›</a:t>
            </a:fld>
            <a:endParaRPr lang="en-US" dirty="0"/>
          </a:p>
        </p:txBody>
      </p:sp>
    </p:spTree>
    <p:extLst>
      <p:ext uri="{BB962C8B-B14F-4D97-AF65-F5344CB8AC3E}">
        <p14:creationId xmlns:p14="http://schemas.microsoft.com/office/powerpoint/2010/main" val="273510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580B1-3283-890C-8ADD-9EAA619285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AFB362-4898-CA2D-4992-C106081DF0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1DFA0BC-9B83-AEA3-52BC-4A7B4A822BA0}"/>
              </a:ext>
            </a:extLst>
          </p:cNvPr>
          <p:cNvSpPr>
            <a:spLocks noGrp="1"/>
          </p:cNvSpPr>
          <p:nvPr>
            <p:ph type="dt" sz="half" idx="10"/>
          </p:nvPr>
        </p:nvSpPr>
        <p:spPr/>
        <p:txBody>
          <a:bodyPr/>
          <a:lstStyle/>
          <a:p>
            <a:fld id="{004E33D3-68D1-AD49-9CE2-FB6ECBD5A0AC}" type="datetimeFigureOut">
              <a:rPr lang="en-US" smtClean="0"/>
              <a:t>7/26/22</a:t>
            </a:fld>
            <a:endParaRPr lang="en-US"/>
          </a:p>
        </p:txBody>
      </p:sp>
      <p:sp>
        <p:nvSpPr>
          <p:cNvPr id="5" name="Footer Placeholder 4">
            <a:extLst>
              <a:ext uri="{FF2B5EF4-FFF2-40B4-BE49-F238E27FC236}">
                <a16:creationId xmlns:a16="http://schemas.microsoft.com/office/drawing/2014/main" id="{E4A24087-762E-D143-4946-3BB4E2B043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BF8A97-9FF7-5A04-37CA-7608E4BDA449}"/>
              </a:ext>
            </a:extLst>
          </p:cNvPr>
          <p:cNvSpPr>
            <a:spLocks noGrp="1"/>
          </p:cNvSpPr>
          <p:nvPr>
            <p:ph type="sldNum" sz="quarter" idx="12"/>
          </p:nvPr>
        </p:nvSpPr>
        <p:spPr/>
        <p:txBody>
          <a:bodyPr/>
          <a:lstStyle/>
          <a:p>
            <a:fld id="{13515908-D2F2-A446-869B-FA773EA516A0}" type="slidenum">
              <a:rPr lang="en-US" smtClean="0"/>
              <a:t>‹#›</a:t>
            </a:fld>
            <a:endParaRPr lang="en-US"/>
          </a:p>
        </p:txBody>
      </p:sp>
    </p:spTree>
    <p:extLst>
      <p:ext uri="{BB962C8B-B14F-4D97-AF65-F5344CB8AC3E}">
        <p14:creationId xmlns:p14="http://schemas.microsoft.com/office/powerpoint/2010/main" val="2660403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DFB95-50D1-65EB-127E-A590FBD96C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EC3AB8-AFE2-34A8-5DB4-8ECD0B304A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6E22B92-937B-C0B3-C1C2-4923DFB358F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68CC02-5E9E-1333-04F9-B83598A53ED7}"/>
              </a:ext>
            </a:extLst>
          </p:cNvPr>
          <p:cNvSpPr>
            <a:spLocks noGrp="1"/>
          </p:cNvSpPr>
          <p:nvPr>
            <p:ph type="dt" sz="half" idx="10"/>
          </p:nvPr>
        </p:nvSpPr>
        <p:spPr/>
        <p:txBody>
          <a:bodyPr/>
          <a:lstStyle/>
          <a:p>
            <a:fld id="{004E33D3-68D1-AD49-9CE2-FB6ECBD5A0AC}" type="datetimeFigureOut">
              <a:rPr lang="en-US" smtClean="0"/>
              <a:t>7/26/22</a:t>
            </a:fld>
            <a:endParaRPr lang="en-US"/>
          </a:p>
        </p:txBody>
      </p:sp>
      <p:sp>
        <p:nvSpPr>
          <p:cNvPr id="6" name="Footer Placeholder 5">
            <a:extLst>
              <a:ext uri="{FF2B5EF4-FFF2-40B4-BE49-F238E27FC236}">
                <a16:creationId xmlns:a16="http://schemas.microsoft.com/office/drawing/2014/main" id="{16BA464F-66C5-879C-E580-37C5D2DA41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507B27-37F4-A108-2D1F-51C34C362DA8}"/>
              </a:ext>
            </a:extLst>
          </p:cNvPr>
          <p:cNvSpPr>
            <a:spLocks noGrp="1"/>
          </p:cNvSpPr>
          <p:nvPr>
            <p:ph type="sldNum" sz="quarter" idx="12"/>
          </p:nvPr>
        </p:nvSpPr>
        <p:spPr/>
        <p:txBody>
          <a:bodyPr/>
          <a:lstStyle/>
          <a:p>
            <a:fld id="{13515908-D2F2-A446-869B-FA773EA516A0}" type="slidenum">
              <a:rPr lang="en-US" smtClean="0"/>
              <a:t>‹#›</a:t>
            </a:fld>
            <a:endParaRPr lang="en-US"/>
          </a:p>
        </p:txBody>
      </p:sp>
    </p:spTree>
    <p:extLst>
      <p:ext uri="{BB962C8B-B14F-4D97-AF65-F5344CB8AC3E}">
        <p14:creationId xmlns:p14="http://schemas.microsoft.com/office/powerpoint/2010/main" val="3850718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7DA34-3267-7E3D-A583-A99E15EE3B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0DCD78-563E-913E-C87E-F64E611B5B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617D45-0D34-E5A2-774F-ED66E9100F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9CDF00-DD4E-FA4F-89F0-DE8B5EBBCA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6F46D1-C002-DE8C-CB58-154DF9D0A6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43DE115-E230-AF76-42AF-37182272BD8D}"/>
              </a:ext>
            </a:extLst>
          </p:cNvPr>
          <p:cNvSpPr>
            <a:spLocks noGrp="1"/>
          </p:cNvSpPr>
          <p:nvPr>
            <p:ph type="dt" sz="half" idx="10"/>
          </p:nvPr>
        </p:nvSpPr>
        <p:spPr/>
        <p:txBody>
          <a:bodyPr/>
          <a:lstStyle/>
          <a:p>
            <a:fld id="{004E33D3-68D1-AD49-9CE2-FB6ECBD5A0AC}" type="datetimeFigureOut">
              <a:rPr lang="en-US" smtClean="0"/>
              <a:t>7/26/22</a:t>
            </a:fld>
            <a:endParaRPr lang="en-US"/>
          </a:p>
        </p:txBody>
      </p:sp>
      <p:sp>
        <p:nvSpPr>
          <p:cNvPr id="8" name="Footer Placeholder 7">
            <a:extLst>
              <a:ext uri="{FF2B5EF4-FFF2-40B4-BE49-F238E27FC236}">
                <a16:creationId xmlns:a16="http://schemas.microsoft.com/office/drawing/2014/main" id="{716F2D75-4744-F3B1-F0C2-13B57E8217C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9994924-15A3-C30A-D498-17CF7C0A69A5}"/>
              </a:ext>
            </a:extLst>
          </p:cNvPr>
          <p:cNvSpPr>
            <a:spLocks noGrp="1"/>
          </p:cNvSpPr>
          <p:nvPr>
            <p:ph type="sldNum" sz="quarter" idx="12"/>
          </p:nvPr>
        </p:nvSpPr>
        <p:spPr/>
        <p:txBody>
          <a:bodyPr/>
          <a:lstStyle/>
          <a:p>
            <a:fld id="{13515908-D2F2-A446-869B-FA773EA516A0}" type="slidenum">
              <a:rPr lang="en-US" smtClean="0"/>
              <a:t>‹#›</a:t>
            </a:fld>
            <a:endParaRPr lang="en-US"/>
          </a:p>
        </p:txBody>
      </p:sp>
    </p:spTree>
    <p:extLst>
      <p:ext uri="{BB962C8B-B14F-4D97-AF65-F5344CB8AC3E}">
        <p14:creationId xmlns:p14="http://schemas.microsoft.com/office/powerpoint/2010/main" val="3259275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7C7BC-9963-B242-5675-4413B7D702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9ADEAE-9526-28C2-B992-265AB158E443}"/>
              </a:ext>
            </a:extLst>
          </p:cNvPr>
          <p:cNvSpPr>
            <a:spLocks noGrp="1"/>
          </p:cNvSpPr>
          <p:nvPr>
            <p:ph type="dt" sz="half" idx="10"/>
          </p:nvPr>
        </p:nvSpPr>
        <p:spPr/>
        <p:txBody>
          <a:bodyPr/>
          <a:lstStyle/>
          <a:p>
            <a:fld id="{004E33D3-68D1-AD49-9CE2-FB6ECBD5A0AC}" type="datetimeFigureOut">
              <a:rPr lang="en-US" smtClean="0"/>
              <a:t>7/26/22</a:t>
            </a:fld>
            <a:endParaRPr lang="en-US"/>
          </a:p>
        </p:txBody>
      </p:sp>
      <p:sp>
        <p:nvSpPr>
          <p:cNvPr id="4" name="Footer Placeholder 3">
            <a:extLst>
              <a:ext uri="{FF2B5EF4-FFF2-40B4-BE49-F238E27FC236}">
                <a16:creationId xmlns:a16="http://schemas.microsoft.com/office/drawing/2014/main" id="{187112DA-5D34-1B33-F816-E3C7F3DCD9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E2FC01B-E549-275B-6422-8A3A23891387}"/>
              </a:ext>
            </a:extLst>
          </p:cNvPr>
          <p:cNvSpPr>
            <a:spLocks noGrp="1"/>
          </p:cNvSpPr>
          <p:nvPr>
            <p:ph type="sldNum" sz="quarter" idx="12"/>
          </p:nvPr>
        </p:nvSpPr>
        <p:spPr/>
        <p:txBody>
          <a:bodyPr/>
          <a:lstStyle/>
          <a:p>
            <a:fld id="{13515908-D2F2-A446-869B-FA773EA516A0}" type="slidenum">
              <a:rPr lang="en-US" smtClean="0"/>
              <a:t>‹#›</a:t>
            </a:fld>
            <a:endParaRPr lang="en-US"/>
          </a:p>
        </p:txBody>
      </p:sp>
    </p:spTree>
    <p:extLst>
      <p:ext uri="{BB962C8B-B14F-4D97-AF65-F5344CB8AC3E}">
        <p14:creationId xmlns:p14="http://schemas.microsoft.com/office/powerpoint/2010/main" val="200062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92BC49-610E-DF7C-EE0A-1E05C917D104}"/>
              </a:ext>
            </a:extLst>
          </p:cNvPr>
          <p:cNvSpPr>
            <a:spLocks noGrp="1"/>
          </p:cNvSpPr>
          <p:nvPr>
            <p:ph type="dt" sz="half" idx="10"/>
          </p:nvPr>
        </p:nvSpPr>
        <p:spPr/>
        <p:txBody>
          <a:bodyPr/>
          <a:lstStyle/>
          <a:p>
            <a:fld id="{004E33D3-68D1-AD49-9CE2-FB6ECBD5A0AC}" type="datetimeFigureOut">
              <a:rPr lang="en-US" smtClean="0"/>
              <a:t>7/26/22</a:t>
            </a:fld>
            <a:endParaRPr lang="en-US"/>
          </a:p>
        </p:txBody>
      </p:sp>
      <p:sp>
        <p:nvSpPr>
          <p:cNvPr id="3" name="Footer Placeholder 2">
            <a:extLst>
              <a:ext uri="{FF2B5EF4-FFF2-40B4-BE49-F238E27FC236}">
                <a16:creationId xmlns:a16="http://schemas.microsoft.com/office/drawing/2014/main" id="{CBCA8D8E-3C3A-C04A-AB52-031A2374370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6983BA-FAFD-77DA-8AE1-0C562463FD58}"/>
              </a:ext>
            </a:extLst>
          </p:cNvPr>
          <p:cNvSpPr>
            <a:spLocks noGrp="1"/>
          </p:cNvSpPr>
          <p:nvPr>
            <p:ph type="sldNum" sz="quarter" idx="12"/>
          </p:nvPr>
        </p:nvSpPr>
        <p:spPr/>
        <p:txBody>
          <a:bodyPr/>
          <a:lstStyle/>
          <a:p>
            <a:fld id="{13515908-D2F2-A446-869B-FA773EA516A0}" type="slidenum">
              <a:rPr lang="en-US" smtClean="0"/>
              <a:t>‹#›</a:t>
            </a:fld>
            <a:endParaRPr lang="en-US"/>
          </a:p>
        </p:txBody>
      </p:sp>
      <p:sp>
        <p:nvSpPr>
          <p:cNvPr id="5" name="Rectangle 4">
            <a:extLst>
              <a:ext uri="{FF2B5EF4-FFF2-40B4-BE49-F238E27FC236}">
                <a16:creationId xmlns:a16="http://schemas.microsoft.com/office/drawing/2014/main" id="{96E85B9E-D1C1-6147-9824-2D90A9138220}"/>
              </a:ext>
            </a:extLst>
          </p:cNvPr>
          <p:cNvSpPr/>
          <p:nvPr userDrawn="1"/>
        </p:nvSpPr>
        <p:spPr>
          <a:xfrm>
            <a:off x="0" y="5955957"/>
            <a:ext cx="12192000" cy="902042"/>
          </a:xfrm>
          <a:prstGeom prst="rect">
            <a:avLst/>
          </a:prstGeom>
          <a:solidFill>
            <a:srgbClr val="6CC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AC793CE2-1AB4-72D9-96E5-7CB650B6BF7F}"/>
              </a:ext>
            </a:extLst>
          </p:cNvPr>
          <p:cNvPicPr>
            <a:picLocks noChangeAspect="1"/>
          </p:cNvPicPr>
          <p:nvPr userDrawn="1"/>
        </p:nvPicPr>
        <p:blipFill>
          <a:blip r:embed="rId2"/>
          <a:stretch>
            <a:fillRect/>
          </a:stretch>
        </p:blipFill>
        <p:spPr>
          <a:xfrm>
            <a:off x="10154080" y="6251690"/>
            <a:ext cx="1682814" cy="277798"/>
          </a:xfrm>
          <a:prstGeom prst="rect">
            <a:avLst/>
          </a:prstGeom>
        </p:spPr>
      </p:pic>
      <p:pic>
        <p:nvPicPr>
          <p:cNvPr id="7" name="Picture 6">
            <a:extLst>
              <a:ext uri="{FF2B5EF4-FFF2-40B4-BE49-F238E27FC236}">
                <a16:creationId xmlns:a16="http://schemas.microsoft.com/office/drawing/2014/main" id="{156B8DC3-EAD3-85FF-8AD4-42C5E5EDFC4D}"/>
              </a:ext>
            </a:extLst>
          </p:cNvPr>
          <p:cNvPicPr>
            <a:picLocks noChangeAspect="1"/>
          </p:cNvPicPr>
          <p:nvPr userDrawn="1"/>
        </p:nvPicPr>
        <p:blipFill>
          <a:blip r:embed="rId3"/>
          <a:stretch>
            <a:fillRect/>
          </a:stretch>
        </p:blipFill>
        <p:spPr>
          <a:xfrm>
            <a:off x="322516" y="6163997"/>
            <a:ext cx="2056475" cy="469413"/>
          </a:xfrm>
          <a:prstGeom prst="rect">
            <a:avLst/>
          </a:prstGeom>
        </p:spPr>
      </p:pic>
    </p:spTree>
    <p:extLst>
      <p:ext uri="{BB962C8B-B14F-4D97-AF65-F5344CB8AC3E}">
        <p14:creationId xmlns:p14="http://schemas.microsoft.com/office/powerpoint/2010/main" val="1822705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D5EC7-3A78-CBEF-E015-F3649D5372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FBA90B1-E76B-6648-355F-B0209952B9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6CCB5F0-380B-36F3-568B-B6589E093D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A6500A-5189-66C3-4C73-64724000547C}"/>
              </a:ext>
            </a:extLst>
          </p:cNvPr>
          <p:cNvSpPr>
            <a:spLocks noGrp="1"/>
          </p:cNvSpPr>
          <p:nvPr>
            <p:ph type="dt" sz="half" idx="10"/>
          </p:nvPr>
        </p:nvSpPr>
        <p:spPr/>
        <p:txBody>
          <a:bodyPr/>
          <a:lstStyle/>
          <a:p>
            <a:fld id="{004E33D3-68D1-AD49-9CE2-FB6ECBD5A0AC}" type="datetimeFigureOut">
              <a:rPr lang="en-US" smtClean="0"/>
              <a:t>7/26/22</a:t>
            </a:fld>
            <a:endParaRPr lang="en-US"/>
          </a:p>
        </p:txBody>
      </p:sp>
      <p:sp>
        <p:nvSpPr>
          <p:cNvPr id="6" name="Footer Placeholder 5">
            <a:extLst>
              <a:ext uri="{FF2B5EF4-FFF2-40B4-BE49-F238E27FC236}">
                <a16:creationId xmlns:a16="http://schemas.microsoft.com/office/drawing/2014/main" id="{48DCBD6D-9590-8543-57D3-82D5BE4EEB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D91FF1-3A65-D665-8F25-371B0820F90C}"/>
              </a:ext>
            </a:extLst>
          </p:cNvPr>
          <p:cNvSpPr>
            <a:spLocks noGrp="1"/>
          </p:cNvSpPr>
          <p:nvPr>
            <p:ph type="sldNum" sz="quarter" idx="12"/>
          </p:nvPr>
        </p:nvSpPr>
        <p:spPr/>
        <p:txBody>
          <a:bodyPr/>
          <a:lstStyle/>
          <a:p>
            <a:fld id="{13515908-D2F2-A446-869B-FA773EA516A0}" type="slidenum">
              <a:rPr lang="en-US" smtClean="0"/>
              <a:t>‹#›</a:t>
            </a:fld>
            <a:endParaRPr lang="en-US"/>
          </a:p>
        </p:txBody>
      </p:sp>
    </p:spTree>
    <p:extLst>
      <p:ext uri="{BB962C8B-B14F-4D97-AF65-F5344CB8AC3E}">
        <p14:creationId xmlns:p14="http://schemas.microsoft.com/office/powerpoint/2010/main" val="1187612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AB14C-630C-CB26-64C8-D327AC730F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EE5615-B5AF-CF6D-2EFB-6EDC8BC68A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EF04DE-C76E-2D73-48D0-F9DDD19C1F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419450-331F-27B1-5A67-8D765DD5213E}"/>
              </a:ext>
            </a:extLst>
          </p:cNvPr>
          <p:cNvSpPr>
            <a:spLocks noGrp="1"/>
          </p:cNvSpPr>
          <p:nvPr>
            <p:ph type="dt" sz="half" idx="10"/>
          </p:nvPr>
        </p:nvSpPr>
        <p:spPr/>
        <p:txBody>
          <a:bodyPr/>
          <a:lstStyle/>
          <a:p>
            <a:fld id="{004E33D3-68D1-AD49-9CE2-FB6ECBD5A0AC}" type="datetimeFigureOut">
              <a:rPr lang="en-US" smtClean="0"/>
              <a:t>7/26/22</a:t>
            </a:fld>
            <a:endParaRPr lang="en-US"/>
          </a:p>
        </p:txBody>
      </p:sp>
      <p:sp>
        <p:nvSpPr>
          <p:cNvPr id="6" name="Footer Placeholder 5">
            <a:extLst>
              <a:ext uri="{FF2B5EF4-FFF2-40B4-BE49-F238E27FC236}">
                <a16:creationId xmlns:a16="http://schemas.microsoft.com/office/drawing/2014/main" id="{01171AAE-D834-16EF-16A3-A3D5372C9A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36DB79-8027-C81F-2CF2-9E5EE002DBF4}"/>
              </a:ext>
            </a:extLst>
          </p:cNvPr>
          <p:cNvSpPr>
            <a:spLocks noGrp="1"/>
          </p:cNvSpPr>
          <p:nvPr>
            <p:ph type="sldNum" sz="quarter" idx="12"/>
          </p:nvPr>
        </p:nvSpPr>
        <p:spPr/>
        <p:txBody>
          <a:bodyPr/>
          <a:lstStyle/>
          <a:p>
            <a:fld id="{13515908-D2F2-A446-869B-FA773EA516A0}" type="slidenum">
              <a:rPr lang="en-US" smtClean="0"/>
              <a:t>‹#›</a:t>
            </a:fld>
            <a:endParaRPr lang="en-US"/>
          </a:p>
        </p:txBody>
      </p:sp>
    </p:spTree>
    <p:extLst>
      <p:ext uri="{BB962C8B-B14F-4D97-AF65-F5344CB8AC3E}">
        <p14:creationId xmlns:p14="http://schemas.microsoft.com/office/powerpoint/2010/main" val="2045229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C28910-65C2-36BB-DEA9-A33107F19B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E63E72-39C1-9D14-73DD-0C7B8507D8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55BE36-03FE-F65F-3C15-F83B5F96AE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4E33D3-68D1-AD49-9CE2-FB6ECBD5A0AC}" type="datetimeFigureOut">
              <a:rPr lang="en-US" smtClean="0"/>
              <a:t>7/26/22</a:t>
            </a:fld>
            <a:endParaRPr lang="en-US"/>
          </a:p>
        </p:txBody>
      </p:sp>
      <p:sp>
        <p:nvSpPr>
          <p:cNvPr id="5" name="Footer Placeholder 4">
            <a:extLst>
              <a:ext uri="{FF2B5EF4-FFF2-40B4-BE49-F238E27FC236}">
                <a16:creationId xmlns:a16="http://schemas.microsoft.com/office/drawing/2014/main" id="{9FD6E092-C76A-0A0D-993E-DF0FF821AC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8B16473-CE40-E5EB-E2FC-A147F99F0D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15908-D2F2-A446-869B-FA773EA516A0}" type="slidenum">
              <a:rPr lang="en-US" smtClean="0"/>
              <a:t>‹#›</a:t>
            </a:fld>
            <a:endParaRPr lang="en-US"/>
          </a:p>
        </p:txBody>
      </p:sp>
      <p:sp>
        <p:nvSpPr>
          <p:cNvPr id="7" name="Rectangle 6">
            <a:extLst>
              <a:ext uri="{FF2B5EF4-FFF2-40B4-BE49-F238E27FC236}">
                <a16:creationId xmlns:a16="http://schemas.microsoft.com/office/drawing/2014/main" id="{173AFCF6-77CA-2EA3-A8BD-9D17F264A7BD}"/>
              </a:ext>
            </a:extLst>
          </p:cNvPr>
          <p:cNvSpPr/>
          <p:nvPr userDrawn="1"/>
        </p:nvSpPr>
        <p:spPr>
          <a:xfrm>
            <a:off x="0" y="5955957"/>
            <a:ext cx="12192000" cy="902042"/>
          </a:xfrm>
          <a:prstGeom prst="rect">
            <a:avLst/>
          </a:prstGeom>
          <a:solidFill>
            <a:srgbClr val="6CC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1B03B0C2-105B-795A-1339-9D2B40B7279E}"/>
              </a:ext>
            </a:extLst>
          </p:cNvPr>
          <p:cNvPicPr>
            <a:picLocks noChangeAspect="1"/>
          </p:cNvPicPr>
          <p:nvPr userDrawn="1"/>
        </p:nvPicPr>
        <p:blipFill>
          <a:blip r:embed="rId13"/>
          <a:stretch>
            <a:fillRect/>
          </a:stretch>
        </p:blipFill>
        <p:spPr>
          <a:xfrm>
            <a:off x="10154080" y="6251690"/>
            <a:ext cx="1682814" cy="277798"/>
          </a:xfrm>
          <a:prstGeom prst="rect">
            <a:avLst/>
          </a:prstGeom>
        </p:spPr>
      </p:pic>
      <p:pic>
        <p:nvPicPr>
          <p:cNvPr id="9" name="Picture 8">
            <a:extLst>
              <a:ext uri="{FF2B5EF4-FFF2-40B4-BE49-F238E27FC236}">
                <a16:creationId xmlns:a16="http://schemas.microsoft.com/office/drawing/2014/main" id="{B9272ED5-6565-D254-CCCD-2C9E94037546}"/>
              </a:ext>
            </a:extLst>
          </p:cNvPr>
          <p:cNvPicPr>
            <a:picLocks noChangeAspect="1"/>
          </p:cNvPicPr>
          <p:nvPr userDrawn="1"/>
        </p:nvPicPr>
        <p:blipFill>
          <a:blip r:embed="rId14"/>
          <a:stretch>
            <a:fillRect/>
          </a:stretch>
        </p:blipFill>
        <p:spPr>
          <a:xfrm>
            <a:off x="322516" y="6163997"/>
            <a:ext cx="2056475" cy="469413"/>
          </a:xfrm>
          <a:prstGeom prst="rect">
            <a:avLst/>
          </a:prstGeom>
        </p:spPr>
      </p:pic>
    </p:spTree>
    <p:extLst>
      <p:ext uri="{BB962C8B-B14F-4D97-AF65-F5344CB8AC3E}">
        <p14:creationId xmlns:p14="http://schemas.microsoft.com/office/powerpoint/2010/main" val="3288220667"/>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D80B570-7E68-8A40-AE68-AD03C60393BB}"/>
              </a:ext>
            </a:extLst>
          </p:cNvPr>
          <p:cNvSpPr/>
          <p:nvPr/>
        </p:nvSpPr>
        <p:spPr>
          <a:xfrm>
            <a:off x="0" y="0"/>
            <a:ext cx="12192000" cy="6858000"/>
          </a:xfrm>
          <a:prstGeom prst="rect">
            <a:avLst/>
          </a:prstGeom>
          <a:solidFill>
            <a:srgbClr val="6CC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00" dirty="0"/>
          </a:p>
        </p:txBody>
      </p:sp>
      <p:pic>
        <p:nvPicPr>
          <p:cNvPr id="7" name="Picture 6">
            <a:extLst>
              <a:ext uri="{FF2B5EF4-FFF2-40B4-BE49-F238E27FC236}">
                <a16:creationId xmlns:a16="http://schemas.microsoft.com/office/drawing/2014/main" id="{1FDB1472-1595-7C40-BD93-81AED2429695}"/>
              </a:ext>
            </a:extLst>
          </p:cNvPr>
          <p:cNvPicPr>
            <a:picLocks noChangeAspect="1"/>
          </p:cNvPicPr>
          <p:nvPr/>
        </p:nvPicPr>
        <p:blipFill>
          <a:blip r:embed="rId3"/>
          <a:stretch>
            <a:fillRect/>
          </a:stretch>
        </p:blipFill>
        <p:spPr>
          <a:xfrm>
            <a:off x="3374572" y="1552298"/>
            <a:ext cx="5442857" cy="2389547"/>
          </a:xfrm>
          <a:prstGeom prst="rect">
            <a:avLst/>
          </a:prstGeom>
        </p:spPr>
      </p:pic>
      <p:sp>
        <p:nvSpPr>
          <p:cNvPr id="10" name="TextBox 9">
            <a:extLst>
              <a:ext uri="{FF2B5EF4-FFF2-40B4-BE49-F238E27FC236}">
                <a16:creationId xmlns:a16="http://schemas.microsoft.com/office/drawing/2014/main" id="{EAD4C389-9F24-9B49-8400-949293574736}"/>
              </a:ext>
            </a:extLst>
          </p:cNvPr>
          <p:cNvSpPr txBox="1"/>
          <p:nvPr/>
        </p:nvSpPr>
        <p:spPr>
          <a:xfrm>
            <a:off x="3355760" y="4168063"/>
            <a:ext cx="5450890" cy="369332"/>
          </a:xfrm>
          <a:prstGeom prst="rect">
            <a:avLst/>
          </a:prstGeom>
          <a:noFill/>
        </p:spPr>
        <p:txBody>
          <a:bodyPr wrap="square" rtlCol="0">
            <a:spAutoFit/>
          </a:bodyPr>
          <a:lstStyle/>
          <a:p>
            <a:pPr algn="ctr"/>
            <a:r>
              <a:rPr lang="en-US" dirty="0">
                <a:latin typeface="Arial" panose="020B0604020202020204" pitchFamily="34" charset="0"/>
                <a:cs typeface="Arial" panose="020B0604020202020204" pitchFamily="34" charset="0"/>
              </a:rPr>
              <a:t>Rankings  /  Research  /  People  /  Partnerships</a:t>
            </a:r>
          </a:p>
        </p:txBody>
      </p:sp>
      <p:pic>
        <p:nvPicPr>
          <p:cNvPr id="5" name="Picture 4" descr="Text&#10;&#10;Description automatically generated">
            <a:extLst>
              <a:ext uri="{FF2B5EF4-FFF2-40B4-BE49-F238E27FC236}">
                <a16:creationId xmlns:a16="http://schemas.microsoft.com/office/drawing/2014/main" id="{1D0941C5-FCE2-E47D-A30A-15EBE0FF386B}"/>
              </a:ext>
            </a:extLst>
          </p:cNvPr>
          <p:cNvPicPr>
            <a:picLocks noChangeAspect="1"/>
          </p:cNvPicPr>
          <p:nvPr/>
        </p:nvPicPr>
        <p:blipFill>
          <a:blip r:embed="rId4"/>
          <a:stretch>
            <a:fillRect/>
          </a:stretch>
        </p:blipFill>
        <p:spPr>
          <a:xfrm>
            <a:off x="209980" y="6229706"/>
            <a:ext cx="2161261" cy="422396"/>
          </a:xfrm>
          <a:prstGeom prst="rect">
            <a:avLst/>
          </a:prstGeom>
        </p:spPr>
      </p:pic>
    </p:spTree>
    <p:extLst>
      <p:ext uri="{BB962C8B-B14F-4D97-AF65-F5344CB8AC3E}">
        <p14:creationId xmlns:p14="http://schemas.microsoft.com/office/powerpoint/2010/main" val="1330268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5CCBFC-8FAA-B645-A03C-B3AFFD7C2D41}"/>
              </a:ext>
            </a:extLst>
          </p:cNvPr>
          <p:cNvSpPr>
            <a:spLocks noGrp="1"/>
          </p:cNvSpPr>
          <p:nvPr>
            <p:ph idx="1"/>
          </p:nvPr>
        </p:nvSpPr>
        <p:spPr>
          <a:xfrm>
            <a:off x="1729739" y="1198453"/>
            <a:ext cx="7644920" cy="2236721"/>
          </a:xfrm>
        </p:spPr>
        <p:txBody>
          <a:bodyPr>
            <a:normAutofit/>
          </a:bodyPr>
          <a:lstStyle/>
          <a:p>
            <a:pPr marL="0" indent="0">
              <a:buNone/>
            </a:pPr>
            <a:r>
              <a:rPr lang="en-CA" sz="1200" dirty="0" err="1">
                <a:latin typeface="Arial" panose="020B0604020202020204" pitchFamily="34" charset="0"/>
                <a:cs typeface="Arial" panose="020B0604020202020204" pitchFamily="34" charset="0"/>
              </a:rPr>
              <a:t>Temerty</a:t>
            </a:r>
            <a:r>
              <a:rPr lang="en-CA" sz="1200" dirty="0">
                <a:latin typeface="Arial" panose="020B0604020202020204" pitchFamily="34" charset="0"/>
                <a:cs typeface="Arial" panose="020B0604020202020204" pitchFamily="34" charset="0"/>
              </a:rPr>
              <a:t> Medicine researchers collaborate with researchers all over the world.</a:t>
            </a:r>
          </a:p>
          <a:p>
            <a:pPr marL="0" indent="0">
              <a:buNone/>
            </a:pPr>
            <a:r>
              <a:rPr lang="en-CA" sz="1200" dirty="0">
                <a:latin typeface="Arial" panose="020B0604020202020204" pitchFamily="34" charset="0"/>
                <a:cs typeface="Arial" panose="020B0604020202020204" pitchFamily="34" charset="0"/>
              </a:rPr>
              <a:t>In 2020, our researchers participated in</a:t>
            </a:r>
          </a:p>
        </p:txBody>
      </p:sp>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latin typeface="Arial" panose="020B0604020202020204" pitchFamily="34" charset="0"/>
                <a:cs typeface="Arial" panose="020B0604020202020204" pitchFamily="34" charset="0"/>
              </a:rPr>
              <a:t>International Collaborations</a:t>
            </a:r>
          </a:p>
        </p:txBody>
      </p:sp>
      <p:sp>
        <p:nvSpPr>
          <p:cNvPr id="2" name="Content Placeholder 2">
            <a:extLst>
              <a:ext uri="{FF2B5EF4-FFF2-40B4-BE49-F238E27FC236}">
                <a16:creationId xmlns:a16="http://schemas.microsoft.com/office/drawing/2014/main" id="{D6FEB324-E40A-7621-B28C-4670264688CC}"/>
              </a:ext>
            </a:extLst>
          </p:cNvPr>
          <p:cNvSpPr txBox="1">
            <a:spLocks/>
          </p:cNvSpPr>
          <p:nvPr/>
        </p:nvSpPr>
        <p:spPr>
          <a:xfrm>
            <a:off x="4586777" y="2447149"/>
            <a:ext cx="7165955" cy="33363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Collaborations across</a:t>
            </a:r>
          </a:p>
          <a:p>
            <a:pPr marL="0" indent="0">
              <a:buFont typeface="Arial" panose="020B0604020202020204" pitchFamily="34" charset="0"/>
              <a:buNone/>
            </a:pPr>
            <a:endParaRPr lang="en-CA" sz="16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countries, ranging from Albania to Zimbabwe</a:t>
            </a:r>
          </a:p>
          <a:p>
            <a:pPr marL="0" indent="0">
              <a:buNone/>
            </a:pPr>
            <a:endParaRPr lang="en-CA" sz="16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A1082A7-7658-0A98-0535-023F6DB2E536}"/>
              </a:ext>
            </a:extLst>
          </p:cNvPr>
          <p:cNvSpPr txBox="1"/>
          <p:nvPr/>
        </p:nvSpPr>
        <p:spPr>
          <a:xfrm>
            <a:off x="1978894" y="2176598"/>
            <a:ext cx="2521132"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25,308</a:t>
            </a:r>
          </a:p>
        </p:txBody>
      </p:sp>
      <p:sp>
        <p:nvSpPr>
          <p:cNvPr id="6" name="TextBox 5">
            <a:extLst>
              <a:ext uri="{FF2B5EF4-FFF2-40B4-BE49-F238E27FC236}">
                <a16:creationId xmlns:a16="http://schemas.microsoft.com/office/drawing/2014/main" id="{49F53E35-3756-683E-6AB5-D3FB8E6406B6}"/>
              </a:ext>
            </a:extLst>
          </p:cNvPr>
          <p:cNvSpPr txBox="1"/>
          <p:nvPr/>
        </p:nvSpPr>
        <p:spPr>
          <a:xfrm>
            <a:off x="1978894" y="2860477"/>
            <a:ext cx="2521132"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168</a:t>
            </a:r>
          </a:p>
        </p:txBody>
      </p:sp>
      <p:pic>
        <p:nvPicPr>
          <p:cNvPr id="7" name="Picture 6">
            <a:extLst>
              <a:ext uri="{FF2B5EF4-FFF2-40B4-BE49-F238E27FC236}">
                <a16:creationId xmlns:a16="http://schemas.microsoft.com/office/drawing/2014/main" id="{4C944230-7552-2D77-4885-B03BE0E49958}"/>
              </a:ext>
            </a:extLst>
          </p:cNvPr>
          <p:cNvPicPr>
            <a:picLocks noChangeAspect="1"/>
          </p:cNvPicPr>
          <p:nvPr/>
        </p:nvPicPr>
        <p:blipFill>
          <a:blip r:embed="rId2"/>
          <a:stretch>
            <a:fillRect/>
          </a:stretch>
        </p:blipFill>
        <p:spPr>
          <a:xfrm>
            <a:off x="0" y="6044871"/>
            <a:ext cx="12192000" cy="830452"/>
          </a:xfrm>
          <a:prstGeom prst="rect">
            <a:avLst/>
          </a:prstGeom>
        </p:spPr>
      </p:pic>
    </p:spTree>
    <p:extLst>
      <p:ext uri="{BB962C8B-B14F-4D97-AF65-F5344CB8AC3E}">
        <p14:creationId xmlns:p14="http://schemas.microsoft.com/office/powerpoint/2010/main" val="3407643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5CCBFC-8FAA-B645-A03C-B3AFFD7C2D41}"/>
              </a:ext>
            </a:extLst>
          </p:cNvPr>
          <p:cNvSpPr>
            <a:spLocks noGrp="1"/>
          </p:cNvSpPr>
          <p:nvPr>
            <p:ph idx="1"/>
          </p:nvPr>
        </p:nvSpPr>
        <p:spPr>
          <a:xfrm>
            <a:off x="1729740" y="1206692"/>
            <a:ext cx="7364833" cy="630346"/>
          </a:xfrm>
        </p:spPr>
        <p:txBody>
          <a:bodyPr>
            <a:normAutofit/>
          </a:bodyPr>
          <a:lstStyle/>
          <a:p>
            <a:pPr marL="0" indent="0">
              <a:buNone/>
            </a:pPr>
            <a:r>
              <a:rPr lang="en-CA" sz="1200" dirty="0">
                <a:latin typeface="Arial" panose="020B0604020202020204" pitchFamily="34" charset="0"/>
                <a:cs typeface="Arial" panose="020B0604020202020204" pitchFamily="34" charset="0"/>
              </a:rPr>
              <a:t>The </a:t>
            </a:r>
            <a:r>
              <a:rPr lang="en-CA" sz="1200" dirty="0" err="1">
                <a:latin typeface="Arial" panose="020B0604020202020204" pitchFamily="34" charset="0"/>
                <a:cs typeface="Arial" panose="020B0604020202020204" pitchFamily="34" charset="0"/>
              </a:rPr>
              <a:t>Temerty</a:t>
            </a:r>
            <a:r>
              <a:rPr lang="en-CA" sz="1200" dirty="0">
                <a:latin typeface="Arial" panose="020B0604020202020204" pitchFamily="34" charset="0"/>
                <a:cs typeface="Arial" panose="020B0604020202020204" pitchFamily="34" charset="0"/>
              </a:rPr>
              <a:t> Faculty of Medicine benefits from the generous financial support of alumni and donors. These funds help drive programs and research, as well as faculty and student support.</a:t>
            </a:r>
            <a:endParaRPr lang="en-CA" sz="2100" dirty="0">
              <a:latin typeface="Arial" panose="020B0604020202020204" pitchFamily="34" charset="0"/>
              <a:cs typeface="Arial" panose="020B0604020202020204" pitchFamily="34" charset="0"/>
            </a:endParaRPr>
          </a:p>
        </p:txBody>
      </p:sp>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dirty="0">
                <a:latin typeface="Arial" panose="020B0604020202020204" pitchFamily="34" charset="0"/>
                <a:cs typeface="Arial" panose="020B0604020202020204" pitchFamily="34" charset="0"/>
              </a:rPr>
              <a:t>Alumni and Donors</a:t>
            </a:r>
          </a:p>
        </p:txBody>
      </p:sp>
      <p:sp>
        <p:nvSpPr>
          <p:cNvPr id="9" name="Content Placeholder 2">
            <a:extLst>
              <a:ext uri="{FF2B5EF4-FFF2-40B4-BE49-F238E27FC236}">
                <a16:creationId xmlns:a16="http://schemas.microsoft.com/office/drawing/2014/main" id="{F2BF7038-13E4-5E44-847A-E743C0E062BA}"/>
              </a:ext>
            </a:extLst>
          </p:cNvPr>
          <p:cNvSpPr txBox="1">
            <a:spLocks/>
          </p:cNvSpPr>
          <p:nvPr/>
        </p:nvSpPr>
        <p:spPr>
          <a:xfrm>
            <a:off x="4586777" y="2447149"/>
            <a:ext cx="7165955" cy="33363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Alumni worldwide</a:t>
            </a:r>
          </a:p>
          <a:p>
            <a:pPr marL="0" indent="0">
              <a:buFont typeface="Arial" panose="020B0604020202020204" pitchFamily="34" charset="0"/>
              <a:buNone/>
            </a:pPr>
            <a:endParaRPr lang="en-CA" sz="16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Donors in FY 2020–21 (50% first-time donors)</a:t>
            </a:r>
          </a:p>
          <a:p>
            <a:pPr marL="0" indent="0">
              <a:buFont typeface="Arial" panose="020B0604020202020204" pitchFamily="34" charset="0"/>
              <a:buNone/>
            </a:pPr>
            <a:endParaRPr lang="en-CA" sz="1600" dirty="0">
              <a:latin typeface="Arial" panose="020B0604020202020204" pitchFamily="34" charset="0"/>
              <a:cs typeface="Arial" panose="020B0604020202020204" pitchFamily="34" charset="0"/>
            </a:endParaRPr>
          </a:p>
          <a:p>
            <a:pPr marL="0" indent="0">
              <a:buNone/>
            </a:pPr>
            <a:r>
              <a:rPr lang="en-CA" sz="1600" dirty="0">
                <a:latin typeface="Arial" panose="020B0604020202020204" pitchFamily="34" charset="0"/>
                <a:cs typeface="Arial" panose="020B0604020202020204" pitchFamily="34" charset="0"/>
              </a:rPr>
              <a:t>Raised (including $240,000,000 from the </a:t>
            </a:r>
            <a:r>
              <a:rPr lang="en-CA" sz="1600" dirty="0" err="1">
                <a:latin typeface="Arial" panose="020B0604020202020204" pitchFamily="34" charset="0"/>
                <a:cs typeface="Arial" panose="020B0604020202020204" pitchFamily="34" charset="0"/>
              </a:rPr>
              <a:t>Temerty</a:t>
            </a:r>
            <a:r>
              <a:rPr lang="en-CA" sz="1600" dirty="0">
                <a:latin typeface="Arial" panose="020B0604020202020204" pitchFamily="34" charset="0"/>
                <a:cs typeface="Arial" panose="020B0604020202020204" pitchFamily="34" charset="0"/>
              </a:rPr>
              <a:t> Family)</a:t>
            </a:r>
          </a:p>
          <a:p>
            <a:pPr marL="0" indent="0">
              <a:buFont typeface="Arial" panose="020B0604020202020204" pitchFamily="34" charset="0"/>
              <a:buNone/>
            </a:pPr>
            <a:endParaRPr lang="en-CA" sz="1600" dirty="0">
              <a:latin typeface="Arial" panose="020B0604020202020204" pitchFamily="34" charset="0"/>
              <a:cs typeface="Arial" panose="020B0604020202020204" pitchFamily="34" charset="0"/>
            </a:endParaRPr>
          </a:p>
          <a:p>
            <a:pPr marL="0" indent="0">
              <a:buNone/>
            </a:pPr>
            <a:r>
              <a:rPr lang="en-CA" sz="1600" dirty="0">
                <a:latin typeface="Arial" panose="020B0604020202020204" pitchFamily="34" charset="0"/>
                <a:cs typeface="Arial" panose="020B0604020202020204" pitchFamily="34" charset="0"/>
              </a:rPr>
              <a:t>Pledged by 894 alumni</a:t>
            </a:r>
          </a:p>
        </p:txBody>
      </p:sp>
      <p:sp>
        <p:nvSpPr>
          <p:cNvPr id="10" name="TextBox 9">
            <a:extLst>
              <a:ext uri="{FF2B5EF4-FFF2-40B4-BE49-F238E27FC236}">
                <a16:creationId xmlns:a16="http://schemas.microsoft.com/office/drawing/2014/main" id="{2C275530-EB1F-FB4D-8673-2868E8CCF201}"/>
              </a:ext>
            </a:extLst>
          </p:cNvPr>
          <p:cNvSpPr txBox="1"/>
          <p:nvPr/>
        </p:nvSpPr>
        <p:spPr>
          <a:xfrm>
            <a:off x="1978894" y="2176598"/>
            <a:ext cx="2521132"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61,698</a:t>
            </a:r>
          </a:p>
        </p:txBody>
      </p:sp>
      <p:sp>
        <p:nvSpPr>
          <p:cNvPr id="11" name="TextBox 10">
            <a:extLst>
              <a:ext uri="{FF2B5EF4-FFF2-40B4-BE49-F238E27FC236}">
                <a16:creationId xmlns:a16="http://schemas.microsoft.com/office/drawing/2014/main" id="{D70791C8-71E7-EE4C-8471-928AFC8FFA00}"/>
              </a:ext>
            </a:extLst>
          </p:cNvPr>
          <p:cNvSpPr txBox="1"/>
          <p:nvPr/>
        </p:nvSpPr>
        <p:spPr>
          <a:xfrm>
            <a:off x="1978894" y="2860477"/>
            <a:ext cx="2521132"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2,463</a:t>
            </a:r>
          </a:p>
        </p:txBody>
      </p:sp>
      <p:sp>
        <p:nvSpPr>
          <p:cNvPr id="12" name="TextBox 11">
            <a:extLst>
              <a:ext uri="{FF2B5EF4-FFF2-40B4-BE49-F238E27FC236}">
                <a16:creationId xmlns:a16="http://schemas.microsoft.com/office/drawing/2014/main" id="{DD7B40EF-8098-7844-BF2E-0410B8D15F42}"/>
              </a:ext>
            </a:extLst>
          </p:cNvPr>
          <p:cNvSpPr txBox="1"/>
          <p:nvPr/>
        </p:nvSpPr>
        <p:spPr>
          <a:xfrm>
            <a:off x="1303983" y="3561260"/>
            <a:ext cx="3196043"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$288,658,999</a:t>
            </a:r>
          </a:p>
        </p:txBody>
      </p:sp>
      <p:sp>
        <p:nvSpPr>
          <p:cNvPr id="16" name="TextBox 15">
            <a:extLst>
              <a:ext uri="{FF2B5EF4-FFF2-40B4-BE49-F238E27FC236}">
                <a16:creationId xmlns:a16="http://schemas.microsoft.com/office/drawing/2014/main" id="{6A95203D-45FA-CD47-B6D3-E7D8218287CC}"/>
              </a:ext>
            </a:extLst>
          </p:cNvPr>
          <p:cNvSpPr txBox="1"/>
          <p:nvPr/>
        </p:nvSpPr>
        <p:spPr>
          <a:xfrm>
            <a:off x="1303983" y="4253078"/>
            <a:ext cx="3196043"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$7,304,000</a:t>
            </a:r>
          </a:p>
        </p:txBody>
      </p:sp>
      <p:pic>
        <p:nvPicPr>
          <p:cNvPr id="2" name="Picture 1">
            <a:extLst>
              <a:ext uri="{FF2B5EF4-FFF2-40B4-BE49-F238E27FC236}">
                <a16:creationId xmlns:a16="http://schemas.microsoft.com/office/drawing/2014/main" id="{070A8679-8611-8D60-072B-D6700F2926FA}"/>
              </a:ext>
            </a:extLst>
          </p:cNvPr>
          <p:cNvPicPr>
            <a:picLocks noChangeAspect="1"/>
          </p:cNvPicPr>
          <p:nvPr/>
        </p:nvPicPr>
        <p:blipFill>
          <a:blip r:embed="rId2"/>
          <a:stretch>
            <a:fillRect/>
          </a:stretch>
        </p:blipFill>
        <p:spPr>
          <a:xfrm>
            <a:off x="0" y="6044871"/>
            <a:ext cx="12192000" cy="830452"/>
          </a:xfrm>
          <a:prstGeom prst="rect">
            <a:avLst/>
          </a:prstGeom>
        </p:spPr>
      </p:pic>
    </p:spTree>
    <p:extLst>
      <p:ext uri="{BB962C8B-B14F-4D97-AF65-F5344CB8AC3E}">
        <p14:creationId xmlns:p14="http://schemas.microsoft.com/office/powerpoint/2010/main" val="3078600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latin typeface="Arial" panose="020B0604020202020204" pitchFamily="34" charset="0"/>
                <a:cs typeface="Arial" panose="020B0604020202020204" pitchFamily="34" charset="0"/>
              </a:rPr>
              <a:t>Enrolment Numbers 2020-21</a:t>
            </a:r>
          </a:p>
        </p:txBody>
      </p:sp>
      <p:sp>
        <p:nvSpPr>
          <p:cNvPr id="11" name="Content Placeholder 2">
            <a:extLst>
              <a:ext uri="{FF2B5EF4-FFF2-40B4-BE49-F238E27FC236}">
                <a16:creationId xmlns:a16="http://schemas.microsoft.com/office/drawing/2014/main" id="{02ED6F97-2872-7743-A7CB-3F2E8EC9E435}"/>
              </a:ext>
            </a:extLst>
          </p:cNvPr>
          <p:cNvSpPr txBox="1">
            <a:spLocks/>
          </p:cNvSpPr>
          <p:nvPr/>
        </p:nvSpPr>
        <p:spPr>
          <a:xfrm>
            <a:off x="1729740" y="1330261"/>
            <a:ext cx="8192302" cy="21990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sz="2100" dirty="0">
                <a:latin typeface="Arial" panose="020B0604020202020204" pitchFamily="34" charset="0"/>
                <a:cs typeface="Arial" panose="020B0604020202020204" pitchFamily="34" charset="0"/>
              </a:rPr>
              <a:t>U of T is home to the third largest MD Program by enrolment in Canada and the largest in Ontario. U of T has, however, the most post-MD trainees in Canada and is a leading provider of medical continuing professional development. Our graduate students are 62% female and represent more than 14.5% of all graduate students at U of T.</a:t>
            </a:r>
          </a:p>
        </p:txBody>
      </p:sp>
      <p:pic>
        <p:nvPicPr>
          <p:cNvPr id="2" name="Picture 1">
            <a:extLst>
              <a:ext uri="{FF2B5EF4-FFF2-40B4-BE49-F238E27FC236}">
                <a16:creationId xmlns:a16="http://schemas.microsoft.com/office/drawing/2014/main" id="{E766FEBD-82FE-78B8-AAD1-B011D81AC6F4}"/>
              </a:ext>
            </a:extLst>
          </p:cNvPr>
          <p:cNvPicPr>
            <a:picLocks noChangeAspect="1"/>
          </p:cNvPicPr>
          <p:nvPr/>
        </p:nvPicPr>
        <p:blipFill>
          <a:blip r:embed="rId2"/>
          <a:stretch>
            <a:fillRect/>
          </a:stretch>
        </p:blipFill>
        <p:spPr>
          <a:xfrm>
            <a:off x="0" y="6044871"/>
            <a:ext cx="12192000" cy="830452"/>
          </a:xfrm>
          <a:prstGeom prst="rect">
            <a:avLst/>
          </a:prstGeom>
        </p:spPr>
      </p:pic>
    </p:spTree>
    <p:extLst>
      <p:ext uri="{BB962C8B-B14F-4D97-AF65-F5344CB8AC3E}">
        <p14:creationId xmlns:p14="http://schemas.microsoft.com/office/powerpoint/2010/main" val="1225628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latin typeface="Arial" panose="020B0604020202020204" pitchFamily="34" charset="0"/>
                <a:cs typeface="Arial" panose="020B0604020202020204" pitchFamily="34" charset="0"/>
              </a:rPr>
              <a:t>Enrolment Numbers</a:t>
            </a:r>
          </a:p>
        </p:txBody>
      </p:sp>
      <p:sp>
        <p:nvSpPr>
          <p:cNvPr id="9" name="Content Placeholder 2">
            <a:extLst>
              <a:ext uri="{FF2B5EF4-FFF2-40B4-BE49-F238E27FC236}">
                <a16:creationId xmlns:a16="http://schemas.microsoft.com/office/drawing/2014/main" id="{91511AEC-9E65-334D-8CB6-4192F7CCD9DC}"/>
              </a:ext>
            </a:extLst>
          </p:cNvPr>
          <p:cNvSpPr txBox="1">
            <a:spLocks/>
          </p:cNvSpPr>
          <p:nvPr/>
        </p:nvSpPr>
        <p:spPr>
          <a:xfrm>
            <a:off x="1729740" y="1338288"/>
            <a:ext cx="4005312" cy="4183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sz="2100" dirty="0">
                <a:latin typeface="Arial" panose="020B0604020202020204" pitchFamily="34" charset="0"/>
                <a:cs typeface="Arial" panose="020B0604020202020204" pitchFamily="34" charset="0"/>
              </a:rPr>
              <a:t>Undergraduate Learners: 1,486</a:t>
            </a:r>
          </a:p>
        </p:txBody>
      </p:sp>
      <p:pic>
        <p:nvPicPr>
          <p:cNvPr id="3" name="Picture 2" descr="Chart, pie chart&#10;&#10;Description automatically generated">
            <a:extLst>
              <a:ext uri="{FF2B5EF4-FFF2-40B4-BE49-F238E27FC236}">
                <a16:creationId xmlns:a16="http://schemas.microsoft.com/office/drawing/2014/main" id="{B3F94BAE-9F9A-F656-4AEE-0FD96706381E}"/>
              </a:ext>
            </a:extLst>
          </p:cNvPr>
          <p:cNvPicPr>
            <a:picLocks noChangeAspect="1"/>
          </p:cNvPicPr>
          <p:nvPr/>
        </p:nvPicPr>
        <p:blipFill>
          <a:blip r:embed="rId2"/>
          <a:stretch>
            <a:fillRect/>
          </a:stretch>
        </p:blipFill>
        <p:spPr>
          <a:xfrm>
            <a:off x="1729740" y="1916893"/>
            <a:ext cx="5842000" cy="3810000"/>
          </a:xfrm>
          <a:prstGeom prst="rect">
            <a:avLst/>
          </a:prstGeom>
        </p:spPr>
      </p:pic>
      <p:pic>
        <p:nvPicPr>
          <p:cNvPr id="5" name="Picture 4">
            <a:extLst>
              <a:ext uri="{FF2B5EF4-FFF2-40B4-BE49-F238E27FC236}">
                <a16:creationId xmlns:a16="http://schemas.microsoft.com/office/drawing/2014/main" id="{D1468C60-FF46-A263-09AA-083183D0FA28}"/>
              </a:ext>
            </a:extLst>
          </p:cNvPr>
          <p:cNvPicPr>
            <a:picLocks noChangeAspect="1"/>
          </p:cNvPicPr>
          <p:nvPr/>
        </p:nvPicPr>
        <p:blipFill>
          <a:blip r:embed="rId3"/>
          <a:stretch>
            <a:fillRect/>
          </a:stretch>
        </p:blipFill>
        <p:spPr>
          <a:xfrm>
            <a:off x="0" y="6044871"/>
            <a:ext cx="12192000" cy="830452"/>
          </a:xfrm>
          <a:prstGeom prst="rect">
            <a:avLst/>
          </a:prstGeom>
        </p:spPr>
      </p:pic>
    </p:spTree>
    <p:extLst>
      <p:ext uri="{BB962C8B-B14F-4D97-AF65-F5344CB8AC3E}">
        <p14:creationId xmlns:p14="http://schemas.microsoft.com/office/powerpoint/2010/main" val="2185337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latin typeface="Arial" panose="020B0604020202020204" pitchFamily="34" charset="0"/>
                <a:cs typeface="Arial" panose="020B0604020202020204" pitchFamily="34" charset="0"/>
              </a:rPr>
              <a:t>Enrolment Numbers</a:t>
            </a:r>
          </a:p>
        </p:txBody>
      </p:sp>
      <p:sp>
        <p:nvSpPr>
          <p:cNvPr id="9" name="Content Placeholder 2">
            <a:extLst>
              <a:ext uri="{FF2B5EF4-FFF2-40B4-BE49-F238E27FC236}">
                <a16:creationId xmlns:a16="http://schemas.microsoft.com/office/drawing/2014/main" id="{91511AEC-9E65-334D-8CB6-4192F7CCD9DC}"/>
              </a:ext>
            </a:extLst>
          </p:cNvPr>
          <p:cNvSpPr txBox="1">
            <a:spLocks/>
          </p:cNvSpPr>
          <p:nvPr/>
        </p:nvSpPr>
        <p:spPr>
          <a:xfrm>
            <a:off x="1729740" y="1338288"/>
            <a:ext cx="4005312" cy="4183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sz="2100" dirty="0">
                <a:latin typeface="Arial" panose="020B0604020202020204" pitchFamily="34" charset="0"/>
                <a:cs typeface="Arial" panose="020B0604020202020204" pitchFamily="34" charset="0"/>
              </a:rPr>
              <a:t>Post MD Education: 3,693</a:t>
            </a:r>
          </a:p>
        </p:txBody>
      </p:sp>
      <p:pic>
        <p:nvPicPr>
          <p:cNvPr id="4" name="Picture 3" descr="Chart, pie chart&#10;&#10;Description automatically generated">
            <a:extLst>
              <a:ext uri="{FF2B5EF4-FFF2-40B4-BE49-F238E27FC236}">
                <a16:creationId xmlns:a16="http://schemas.microsoft.com/office/drawing/2014/main" id="{FE11CA43-7A4A-F66D-9BEC-5E3AD783154C}"/>
              </a:ext>
            </a:extLst>
          </p:cNvPr>
          <p:cNvPicPr>
            <a:picLocks noChangeAspect="1"/>
          </p:cNvPicPr>
          <p:nvPr/>
        </p:nvPicPr>
        <p:blipFill>
          <a:blip r:embed="rId2"/>
          <a:stretch>
            <a:fillRect/>
          </a:stretch>
        </p:blipFill>
        <p:spPr>
          <a:xfrm>
            <a:off x="2613187" y="1916893"/>
            <a:ext cx="3606800" cy="3860800"/>
          </a:xfrm>
          <a:prstGeom prst="rect">
            <a:avLst/>
          </a:prstGeom>
        </p:spPr>
      </p:pic>
      <p:pic>
        <p:nvPicPr>
          <p:cNvPr id="5" name="Picture 4">
            <a:extLst>
              <a:ext uri="{FF2B5EF4-FFF2-40B4-BE49-F238E27FC236}">
                <a16:creationId xmlns:a16="http://schemas.microsoft.com/office/drawing/2014/main" id="{E51644E9-1AAA-2485-B028-A6134CE66F64}"/>
              </a:ext>
            </a:extLst>
          </p:cNvPr>
          <p:cNvPicPr>
            <a:picLocks noChangeAspect="1"/>
          </p:cNvPicPr>
          <p:nvPr/>
        </p:nvPicPr>
        <p:blipFill>
          <a:blip r:embed="rId3"/>
          <a:stretch>
            <a:fillRect/>
          </a:stretch>
        </p:blipFill>
        <p:spPr>
          <a:xfrm>
            <a:off x="0" y="6044871"/>
            <a:ext cx="12192000" cy="830452"/>
          </a:xfrm>
          <a:prstGeom prst="rect">
            <a:avLst/>
          </a:prstGeom>
        </p:spPr>
      </p:pic>
    </p:spTree>
    <p:extLst>
      <p:ext uri="{BB962C8B-B14F-4D97-AF65-F5344CB8AC3E}">
        <p14:creationId xmlns:p14="http://schemas.microsoft.com/office/powerpoint/2010/main" val="2270786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latin typeface="Arial" panose="020B0604020202020204" pitchFamily="34" charset="0"/>
                <a:cs typeface="Arial" panose="020B0604020202020204" pitchFamily="34" charset="0"/>
              </a:rPr>
              <a:t>Enrolment Numbers</a:t>
            </a:r>
          </a:p>
        </p:txBody>
      </p:sp>
      <p:sp>
        <p:nvSpPr>
          <p:cNvPr id="9" name="Content Placeholder 2">
            <a:extLst>
              <a:ext uri="{FF2B5EF4-FFF2-40B4-BE49-F238E27FC236}">
                <a16:creationId xmlns:a16="http://schemas.microsoft.com/office/drawing/2014/main" id="{91511AEC-9E65-334D-8CB6-4192F7CCD9DC}"/>
              </a:ext>
            </a:extLst>
          </p:cNvPr>
          <p:cNvSpPr txBox="1">
            <a:spLocks/>
          </p:cNvSpPr>
          <p:nvPr/>
        </p:nvSpPr>
        <p:spPr>
          <a:xfrm>
            <a:off x="1729740" y="1338288"/>
            <a:ext cx="4005312" cy="4183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sz="2100" dirty="0">
                <a:latin typeface="Arial" panose="020B0604020202020204" pitchFamily="34" charset="0"/>
                <a:cs typeface="Arial" panose="020B0604020202020204" pitchFamily="34" charset="0"/>
              </a:rPr>
              <a:t>Graduate Learners: 2,896</a:t>
            </a:r>
          </a:p>
        </p:txBody>
      </p:sp>
      <p:pic>
        <p:nvPicPr>
          <p:cNvPr id="3" name="Picture 2" descr="Chart, pie chart&#10;&#10;Description automatically generated">
            <a:extLst>
              <a:ext uri="{FF2B5EF4-FFF2-40B4-BE49-F238E27FC236}">
                <a16:creationId xmlns:a16="http://schemas.microsoft.com/office/drawing/2014/main" id="{ABFC8B9B-837B-89F7-6CF2-7E9612626BD6}"/>
              </a:ext>
            </a:extLst>
          </p:cNvPr>
          <p:cNvPicPr>
            <a:picLocks noChangeAspect="1"/>
          </p:cNvPicPr>
          <p:nvPr/>
        </p:nvPicPr>
        <p:blipFill>
          <a:blip r:embed="rId2"/>
          <a:stretch>
            <a:fillRect/>
          </a:stretch>
        </p:blipFill>
        <p:spPr>
          <a:xfrm>
            <a:off x="2002695" y="1916893"/>
            <a:ext cx="4660900" cy="3759200"/>
          </a:xfrm>
          <a:prstGeom prst="rect">
            <a:avLst/>
          </a:prstGeom>
        </p:spPr>
      </p:pic>
      <p:pic>
        <p:nvPicPr>
          <p:cNvPr id="5" name="Picture 4">
            <a:extLst>
              <a:ext uri="{FF2B5EF4-FFF2-40B4-BE49-F238E27FC236}">
                <a16:creationId xmlns:a16="http://schemas.microsoft.com/office/drawing/2014/main" id="{465D2A43-CADA-4922-A05F-A372C0702130}"/>
              </a:ext>
            </a:extLst>
          </p:cNvPr>
          <p:cNvPicPr>
            <a:picLocks noChangeAspect="1"/>
          </p:cNvPicPr>
          <p:nvPr/>
        </p:nvPicPr>
        <p:blipFill>
          <a:blip r:embed="rId3"/>
          <a:stretch>
            <a:fillRect/>
          </a:stretch>
        </p:blipFill>
        <p:spPr>
          <a:xfrm>
            <a:off x="0" y="6044871"/>
            <a:ext cx="12192000" cy="830452"/>
          </a:xfrm>
          <a:prstGeom prst="rect">
            <a:avLst/>
          </a:prstGeom>
        </p:spPr>
      </p:pic>
    </p:spTree>
    <p:extLst>
      <p:ext uri="{BB962C8B-B14F-4D97-AF65-F5344CB8AC3E}">
        <p14:creationId xmlns:p14="http://schemas.microsoft.com/office/powerpoint/2010/main" val="3408391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dirty="0">
                <a:latin typeface="Arial" panose="020B0604020202020204" pitchFamily="34" charset="0"/>
                <a:cs typeface="Arial" panose="020B0604020202020204" pitchFamily="34" charset="0"/>
              </a:rPr>
              <a:t>Continuing Professional Development</a:t>
            </a:r>
          </a:p>
        </p:txBody>
      </p:sp>
      <p:sp>
        <p:nvSpPr>
          <p:cNvPr id="9" name="Content Placeholder 2">
            <a:extLst>
              <a:ext uri="{FF2B5EF4-FFF2-40B4-BE49-F238E27FC236}">
                <a16:creationId xmlns:a16="http://schemas.microsoft.com/office/drawing/2014/main" id="{F2BF7038-13E4-5E44-847A-E743C0E062BA}"/>
              </a:ext>
            </a:extLst>
          </p:cNvPr>
          <p:cNvSpPr txBox="1">
            <a:spLocks/>
          </p:cNvSpPr>
          <p:nvPr/>
        </p:nvSpPr>
        <p:spPr>
          <a:xfrm>
            <a:off x="3182154" y="2199500"/>
            <a:ext cx="3768804" cy="12094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learners participated in</a:t>
            </a:r>
          </a:p>
          <a:p>
            <a:pPr marL="0" indent="0">
              <a:buFont typeface="Arial" panose="020B0604020202020204" pitchFamily="34" charset="0"/>
              <a:buNone/>
            </a:pPr>
            <a:endParaRPr lang="en-CA" sz="16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accredited CPD events and courses</a:t>
            </a:r>
          </a:p>
        </p:txBody>
      </p:sp>
      <p:sp>
        <p:nvSpPr>
          <p:cNvPr id="7" name="TextBox 6">
            <a:extLst>
              <a:ext uri="{FF2B5EF4-FFF2-40B4-BE49-F238E27FC236}">
                <a16:creationId xmlns:a16="http://schemas.microsoft.com/office/drawing/2014/main" id="{BE116740-73EC-A441-B63E-48D4AD44C20F}"/>
              </a:ext>
            </a:extLst>
          </p:cNvPr>
          <p:cNvSpPr txBox="1"/>
          <p:nvPr/>
        </p:nvSpPr>
        <p:spPr>
          <a:xfrm>
            <a:off x="1147483" y="1942010"/>
            <a:ext cx="2075455"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47,202</a:t>
            </a:r>
          </a:p>
        </p:txBody>
      </p:sp>
      <p:sp>
        <p:nvSpPr>
          <p:cNvPr id="10" name="TextBox 9">
            <a:extLst>
              <a:ext uri="{FF2B5EF4-FFF2-40B4-BE49-F238E27FC236}">
                <a16:creationId xmlns:a16="http://schemas.microsoft.com/office/drawing/2014/main" id="{3223FFE6-97E9-8B47-8A3F-6EE5B2E5FD55}"/>
              </a:ext>
            </a:extLst>
          </p:cNvPr>
          <p:cNvSpPr txBox="1"/>
          <p:nvPr/>
        </p:nvSpPr>
        <p:spPr>
          <a:xfrm>
            <a:off x="1721225" y="2632292"/>
            <a:ext cx="1501713"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247</a:t>
            </a:r>
          </a:p>
        </p:txBody>
      </p:sp>
      <p:pic>
        <p:nvPicPr>
          <p:cNvPr id="2" name="Picture 1">
            <a:extLst>
              <a:ext uri="{FF2B5EF4-FFF2-40B4-BE49-F238E27FC236}">
                <a16:creationId xmlns:a16="http://schemas.microsoft.com/office/drawing/2014/main" id="{05CA0518-E9C8-0235-BEE2-C9DAD31A691F}"/>
              </a:ext>
            </a:extLst>
          </p:cNvPr>
          <p:cNvPicPr>
            <a:picLocks noChangeAspect="1"/>
          </p:cNvPicPr>
          <p:nvPr/>
        </p:nvPicPr>
        <p:blipFill>
          <a:blip r:embed="rId2"/>
          <a:stretch>
            <a:fillRect/>
          </a:stretch>
        </p:blipFill>
        <p:spPr>
          <a:xfrm>
            <a:off x="0" y="6044871"/>
            <a:ext cx="12192000" cy="830452"/>
          </a:xfrm>
          <a:prstGeom prst="rect">
            <a:avLst/>
          </a:prstGeom>
        </p:spPr>
      </p:pic>
    </p:spTree>
    <p:extLst>
      <p:ext uri="{BB962C8B-B14F-4D97-AF65-F5344CB8AC3E}">
        <p14:creationId xmlns:p14="http://schemas.microsoft.com/office/powerpoint/2010/main" val="3199915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latin typeface="Arial" panose="020B0604020202020204" pitchFamily="34" charset="0"/>
                <a:cs typeface="Arial" panose="020B0604020202020204" pitchFamily="34" charset="0"/>
              </a:rPr>
              <a:t>Faculty and Staff</a:t>
            </a:r>
          </a:p>
        </p:txBody>
      </p:sp>
      <p:pic>
        <p:nvPicPr>
          <p:cNvPr id="3" name="Picture 2" descr="Chart, pie chart&#10;&#10;Description automatically generated">
            <a:extLst>
              <a:ext uri="{FF2B5EF4-FFF2-40B4-BE49-F238E27FC236}">
                <a16:creationId xmlns:a16="http://schemas.microsoft.com/office/drawing/2014/main" id="{797512B4-2C90-BC29-9B8F-AE9B4313867F}"/>
              </a:ext>
            </a:extLst>
          </p:cNvPr>
          <p:cNvPicPr>
            <a:picLocks noChangeAspect="1"/>
          </p:cNvPicPr>
          <p:nvPr/>
        </p:nvPicPr>
        <p:blipFill>
          <a:blip r:embed="rId2"/>
          <a:stretch>
            <a:fillRect/>
          </a:stretch>
        </p:blipFill>
        <p:spPr>
          <a:xfrm>
            <a:off x="1849895" y="1555750"/>
            <a:ext cx="4927600" cy="3746500"/>
          </a:xfrm>
          <a:prstGeom prst="rect">
            <a:avLst/>
          </a:prstGeom>
        </p:spPr>
      </p:pic>
      <p:pic>
        <p:nvPicPr>
          <p:cNvPr id="5" name="Picture 4">
            <a:extLst>
              <a:ext uri="{FF2B5EF4-FFF2-40B4-BE49-F238E27FC236}">
                <a16:creationId xmlns:a16="http://schemas.microsoft.com/office/drawing/2014/main" id="{24F2C938-402D-ABAA-45F5-7EBA769DAFA2}"/>
              </a:ext>
            </a:extLst>
          </p:cNvPr>
          <p:cNvPicPr>
            <a:picLocks noChangeAspect="1"/>
          </p:cNvPicPr>
          <p:nvPr/>
        </p:nvPicPr>
        <p:blipFill>
          <a:blip r:embed="rId3"/>
          <a:stretch>
            <a:fillRect/>
          </a:stretch>
        </p:blipFill>
        <p:spPr>
          <a:xfrm>
            <a:off x="0" y="6044871"/>
            <a:ext cx="12192000" cy="830452"/>
          </a:xfrm>
          <a:prstGeom prst="rect">
            <a:avLst/>
          </a:prstGeom>
        </p:spPr>
      </p:pic>
    </p:spTree>
    <p:extLst>
      <p:ext uri="{BB962C8B-B14F-4D97-AF65-F5344CB8AC3E}">
        <p14:creationId xmlns:p14="http://schemas.microsoft.com/office/powerpoint/2010/main" val="4258306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7374155" cy="9286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dirty="0">
                <a:latin typeface="Arial" panose="020B0604020202020204" pitchFamily="34" charset="0"/>
                <a:cs typeface="Arial" panose="020B0604020202020204" pitchFamily="34" charset="0"/>
              </a:rPr>
              <a:t>Toronto Academic Health Science Network Hospitals and Other Affiliated Institutions</a:t>
            </a:r>
          </a:p>
        </p:txBody>
      </p:sp>
      <p:sp>
        <p:nvSpPr>
          <p:cNvPr id="11" name="Content Placeholder 2">
            <a:extLst>
              <a:ext uri="{FF2B5EF4-FFF2-40B4-BE49-F238E27FC236}">
                <a16:creationId xmlns:a16="http://schemas.microsoft.com/office/drawing/2014/main" id="{02ED6F97-2872-7743-A7CB-3F2E8EC9E435}"/>
              </a:ext>
            </a:extLst>
          </p:cNvPr>
          <p:cNvSpPr txBox="1">
            <a:spLocks/>
          </p:cNvSpPr>
          <p:nvPr/>
        </p:nvSpPr>
        <p:spPr>
          <a:xfrm>
            <a:off x="1729740" y="1957137"/>
            <a:ext cx="8015839" cy="33527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sz="2100" dirty="0">
                <a:latin typeface="Arial" panose="020B0604020202020204" pitchFamily="34" charset="0"/>
                <a:cs typeface="Arial" panose="020B0604020202020204" pitchFamily="34" charset="0"/>
              </a:rPr>
              <a:t>The </a:t>
            </a:r>
            <a:r>
              <a:rPr lang="en-CA" sz="2100" dirty="0" err="1">
                <a:latin typeface="Arial" panose="020B0604020202020204" pitchFamily="34" charset="0"/>
                <a:cs typeface="Arial" panose="020B0604020202020204" pitchFamily="34" charset="0"/>
              </a:rPr>
              <a:t>Temerty</a:t>
            </a:r>
            <a:r>
              <a:rPr lang="en-CA" sz="2100" dirty="0">
                <a:latin typeface="Arial" panose="020B0604020202020204" pitchFamily="34" charset="0"/>
                <a:cs typeface="Arial" panose="020B0604020202020204" pitchFamily="34" charset="0"/>
              </a:rPr>
              <a:t> Faculty of Medicine and our affiliated hospitals form one of the leading health sciences centres for research and education in North America. The hub centres on the Toronto Academic Health Science Network (TAHSN) – composed of our fully affiliated and associate affiliated hospitals – and extends to another 20 community-affiliated hospitals and healthcare sites in the Greater Toronto Area and beyond.</a:t>
            </a:r>
          </a:p>
        </p:txBody>
      </p:sp>
      <p:pic>
        <p:nvPicPr>
          <p:cNvPr id="2" name="Picture 1">
            <a:extLst>
              <a:ext uri="{FF2B5EF4-FFF2-40B4-BE49-F238E27FC236}">
                <a16:creationId xmlns:a16="http://schemas.microsoft.com/office/drawing/2014/main" id="{E95AC430-ED22-74F7-7CB9-D243578741E9}"/>
              </a:ext>
            </a:extLst>
          </p:cNvPr>
          <p:cNvPicPr>
            <a:picLocks noChangeAspect="1"/>
          </p:cNvPicPr>
          <p:nvPr/>
        </p:nvPicPr>
        <p:blipFill>
          <a:blip r:embed="rId2"/>
          <a:stretch>
            <a:fillRect/>
          </a:stretch>
        </p:blipFill>
        <p:spPr>
          <a:xfrm>
            <a:off x="0" y="6044871"/>
            <a:ext cx="12192000" cy="830452"/>
          </a:xfrm>
          <a:prstGeom prst="rect">
            <a:avLst/>
          </a:prstGeom>
        </p:spPr>
      </p:pic>
    </p:spTree>
    <p:extLst>
      <p:ext uri="{BB962C8B-B14F-4D97-AF65-F5344CB8AC3E}">
        <p14:creationId xmlns:p14="http://schemas.microsoft.com/office/powerpoint/2010/main" val="4875107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5CCBFC-8FAA-B645-A03C-B3AFFD7C2D41}"/>
              </a:ext>
            </a:extLst>
          </p:cNvPr>
          <p:cNvSpPr>
            <a:spLocks noGrp="1"/>
          </p:cNvSpPr>
          <p:nvPr>
            <p:ph idx="1"/>
          </p:nvPr>
        </p:nvSpPr>
        <p:spPr>
          <a:xfrm>
            <a:off x="1729741" y="1884947"/>
            <a:ext cx="3676448" cy="3922295"/>
          </a:xfrm>
        </p:spPr>
        <p:txBody>
          <a:bodyPr>
            <a:normAutofit/>
          </a:bodyPr>
          <a:lstStyle/>
          <a:p>
            <a:pPr marL="0" indent="0">
              <a:buNone/>
            </a:pPr>
            <a:r>
              <a:rPr lang="en-CA" sz="2100" dirty="0">
                <a:latin typeface="Arial" panose="020B0604020202020204" pitchFamily="34" charset="0"/>
                <a:cs typeface="Arial" panose="020B0604020202020204" pitchFamily="34" charset="0"/>
              </a:rPr>
              <a:t>TAHSN Fully Affiliated Hospitals</a:t>
            </a:r>
          </a:p>
          <a:p>
            <a:pPr marL="0" indent="0">
              <a:buNone/>
            </a:pPr>
            <a:r>
              <a:rPr lang="en-CA" sz="1200" dirty="0">
                <a:latin typeface="Arial" panose="020B0604020202020204" pitchFamily="34" charset="0"/>
                <a:cs typeface="Arial" panose="020B0604020202020204" pitchFamily="34" charset="0"/>
              </a:rPr>
              <a:t>Baycrest Centre for Geriatric Care</a:t>
            </a:r>
          </a:p>
          <a:p>
            <a:pPr marL="0" indent="0">
              <a:buNone/>
            </a:pPr>
            <a:r>
              <a:rPr lang="en-CA" sz="1200" dirty="0">
                <a:latin typeface="Arial" panose="020B0604020202020204" pitchFamily="34" charset="0"/>
                <a:cs typeface="Arial" panose="020B0604020202020204" pitchFamily="34" charset="0"/>
              </a:rPr>
              <a:t>Centre for Addiction and Mental Health</a:t>
            </a:r>
          </a:p>
          <a:p>
            <a:pPr marL="0" indent="0">
              <a:buNone/>
            </a:pPr>
            <a:r>
              <a:rPr lang="en-CA" sz="1200" dirty="0">
                <a:latin typeface="Arial" panose="020B0604020202020204" pitchFamily="34" charset="0"/>
                <a:cs typeface="Arial" panose="020B0604020202020204" pitchFamily="34" charset="0"/>
              </a:rPr>
              <a:t>Holland </a:t>
            </a:r>
            <a:r>
              <a:rPr lang="en-CA" sz="1200" dirty="0" err="1">
                <a:latin typeface="Arial" panose="020B0604020202020204" pitchFamily="34" charset="0"/>
                <a:cs typeface="Arial" panose="020B0604020202020204" pitchFamily="34" charset="0"/>
              </a:rPr>
              <a:t>Bloorview</a:t>
            </a:r>
            <a:r>
              <a:rPr lang="en-CA" sz="1200" dirty="0">
                <a:latin typeface="Arial" panose="020B0604020202020204" pitchFamily="34" charset="0"/>
                <a:cs typeface="Arial" panose="020B0604020202020204" pitchFamily="34" charset="0"/>
              </a:rPr>
              <a:t> Kids Rehabilitation Hospital</a:t>
            </a:r>
          </a:p>
          <a:p>
            <a:pPr marL="0" indent="0">
              <a:buNone/>
            </a:pPr>
            <a:r>
              <a:rPr lang="en-CA" sz="1200" dirty="0">
                <a:latin typeface="Arial" panose="020B0604020202020204" pitchFamily="34" charset="0"/>
                <a:cs typeface="Arial" panose="020B0604020202020204" pitchFamily="34" charset="0"/>
              </a:rPr>
              <a:t>Hospital for Sick Children</a:t>
            </a:r>
          </a:p>
          <a:p>
            <a:pPr marL="0" indent="0">
              <a:buNone/>
            </a:pPr>
            <a:r>
              <a:rPr lang="en-CA" sz="1200" dirty="0">
                <a:latin typeface="Arial" panose="020B0604020202020204" pitchFamily="34" charset="0"/>
                <a:cs typeface="Arial" panose="020B0604020202020204" pitchFamily="34" charset="0"/>
              </a:rPr>
              <a:t>Sinai Health System</a:t>
            </a:r>
          </a:p>
          <a:p>
            <a:pPr marL="0" indent="0">
              <a:buNone/>
            </a:pPr>
            <a:r>
              <a:rPr lang="en-CA" sz="1200" dirty="0">
                <a:latin typeface="Arial" panose="020B0604020202020204" pitchFamily="34" charset="0"/>
                <a:cs typeface="Arial" panose="020B0604020202020204" pitchFamily="34" charset="0"/>
              </a:rPr>
              <a:t>Unity Health Toronto – St. Michael’s Hospital Site*</a:t>
            </a:r>
          </a:p>
          <a:p>
            <a:pPr marL="0" indent="0">
              <a:buNone/>
            </a:pPr>
            <a:r>
              <a:rPr lang="en-CA" sz="1200" dirty="0">
                <a:latin typeface="Arial" panose="020B0604020202020204" pitchFamily="34" charset="0"/>
                <a:cs typeface="Arial" panose="020B0604020202020204" pitchFamily="34" charset="0"/>
              </a:rPr>
              <a:t>Sunnybrook Health Sciences Centre</a:t>
            </a:r>
          </a:p>
          <a:p>
            <a:pPr marL="0" indent="0">
              <a:buNone/>
            </a:pPr>
            <a:r>
              <a:rPr lang="en-CA" sz="1200" dirty="0">
                <a:latin typeface="Arial" panose="020B0604020202020204" pitchFamily="34" charset="0"/>
                <a:cs typeface="Arial" panose="020B0604020202020204" pitchFamily="34" charset="0"/>
              </a:rPr>
              <a:t>University Health Network</a:t>
            </a:r>
          </a:p>
          <a:p>
            <a:pPr marL="0" indent="0">
              <a:buNone/>
            </a:pPr>
            <a:r>
              <a:rPr lang="en-CA" sz="1200" dirty="0">
                <a:latin typeface="Arial" panose="020B0604020202020204" pitchFamily="34" charset="0"/>
                <a:cs typeface="Arial" panose="020B0604020202020204" pitchFamily="34" charset="0"/>
              </a:rPr>
              <a:t>Women’s College Hospital</a:t>
            </a:r>
          </a:p>
          <a:p>
            <a:pPr marL="0" indent="0">
              <a:buNone/>
            </a:pPr>
            <a:r>
              <a:rPr lang="en-CA" sz="1200" dirty="0">
                <a:latin typeface="Arial" panose="020B0604020202020204" pitchFamily="34" charset="0"/>
                <a:cs typeface="Arial" panose="020B0604020202020204" pitchFamily="34" charset="0"/>
              </a:rPr>
              <a:t>The University of Toronto</a:t>
            </a:r>
          </a:p>
        </p:txBody>
      </p:sp>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7430302" cy="9286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dirty="0">
                <a:latin typeface="Arial" panose="020B0604020202020204" pitchFamily="34" charset="0"/>
                <a:cs typeface="Arial" panose="020B0604020202020204" pitchFamily="34" charset="0"/>
              </a:rPr>
              <a:t>Toronto Academic Health Science Network Hospitals and Other Affiliated Institutions</a:t>
            </a:r>
          </a:p>
        </p:txBody>
      </p:sp>
      <p:sp>
        <p:nvSpPr>
          <p:cNvPr id="16" name="Content Placeholder 2">
            <a:extLst>
              <a:ext uri="{FF2B5EF4-FFF2-40B4-BE49-F238E27FC236}">
                <a16:creationId xmlns:a16="http://schemas.microsoft.com/office/drawing/2014/main" id="{37F78341-2B7D-3B47-A22F-BF8FF516AE93}"/>
              </a:ext>
            </a:extLst>
          </p:cNvPr>
          <p:cNvSpPr txBox="1">
            <a:spLocks/>
          </p:cNvSpPr>
          <p:nvPr/>
        </p:nvSpPr>
        <p:spPr>
          <a:xfrm>
            <a:off x="5531724" y="1884947"/>
            <a:ext cx="3451855" cy="37939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sz="2100" dirty="0">
                <a:latin typeface="Arial" panose="020B0604020202020204" pitchFamily="34" charset="0"/>
                <a:cs typeface="Arial" panose="020B0604020202020204" pitchFamily="34" charset="0"/>
              </a:rPr>
              <a:t>TAHSN Associate Affiliated Hospitals</a:t>
            </a:r>
          </a:p>
          <a:p>
            <a:pPr marL="0" indent="0">
              <a:buNone/>
            </a:pPr>
            <a:r>
              <a:rPr lang="en-CA" sz="1200" dirty="0">
                <a:latin typeface="Arial" panose="020B0604020202020204" pitchFamily="34" charset="0"/>
                <a:cs typeface="Arial" panose="020B0604020202020204" pitchFamily="34" charset="0"/>
              </a:rPr>
              <a:t>Michael </a:t>
            </a:r>
            <a:r>
              <a:rPr lang="en-CA" sz="1200" dirty="0" err="1">
                <a:latin typeface="Arial" panose="020B0604020202020204" pitchFamily="34" charset="0"/>
                <a:cs typeface="Arial" panose="020B0604020202020204" pitchFamily="34" charset="0"/>
              </a:rPr>
              <a:t>Garron</a:t>
            </a:r>
            <a:r>
              <a:rPr lang="en-CA" sz="1200" dirty="0">
                <a:latin typeface="Arial" panose="020B0604020202020204" pitchFamily="34" charset="0"/>
                <a:cs typeface="Arial" panose="020B0604020202020204" pitchFamily="34" charset="0"/>
              </a:rPr>
              <a:t> Hospital</a:t>
            </a:r>
          </a:p>
          <a:p>
            <a:pPr marL="0" indent="0">
              <a:buNone/>
            </a:pPr>
            <a:r>
              <a:rPr lang="en-CA" sz="1200" dirty="0">
                <a:latin typeface="Arial" panose="020B0604020202020204" pitchFamily="34" charset="0"/>
                <a:cs typeface="Arial" panose="020B0604020202020204" pitchFamily="34" charset="0"/>
              </a:rPr>
              <a:t>North York General Hospital</a:t>
            </a:r>
          </a:p>
          <a:p>
            <a:pPr marL="0" indent="0">
              <a:buNone/>
            </a:pPr>
            <a:r>
              <a:rPr lang="en-CA" sz="1200" dirty="0">
                <a:latin typeface="Arial" panose="020B0604020202020204" pitchFamily="34" charset="0"/>
                <a:cs typeface="Arial" panose="020B0604020202020204" pitchFamily="34" charset="0"/>
              </a:rPr>
              <a:t>Unity Health Toronto – St. Joseph’s Health Centre Site*</a:t>
            </a:r>
          </a:p>
          <a:p>
            <a:pPr marL="0" indent="0">
              <a:buNone/>
            </a:pPr>
            <a:r>
              <a:rPr lang="en-CA" sz="1200" dirty="0">
                <a:latin typeface="Arial" panose="020B0604020202020204" pitchFamily="34" charset="0"/>
                <a:cs typeface="Arial" panose="020B0604020202020204" pitchFamily="34" charset="0"/>
              </a:rPr>
              <a:t>Trillium Health Partners</a:t>
            </a:r>
          </a:p>
        </p:txBody>
      </p:sp>
      <p:pic>
        <p:nvPicPr>
          <p:cNvPr id="2" name="Picture 1">
            <a:extLst>
              <a:ext uri="{FF2B5EF4-FFF2-40B4-BE49-F238E27FC236}">
                <a16:creationId xmlns:a16="http://schemas.microsoft.com/office/drawing/2014/main" id="{C067AF4E-27AC-986F-5423-4586D8AB704F}"/>
              </a:ext>
            </a:extLst>
          </p:cNvPr>
          <p:cNvPicPr>
            <a:picLocks noChangeAspect="1"/>
          </p:cNvPicPr>
          <p:nvPr/>
        </p:nvPicPr>
        <p:blipFill>
          <a:blip r:embed="rId2"/>
          <a:stretch>
            <a:fillRect/>
          </a:stretch>
        </p:blipFill>
        <p:spPr>
          <a:xfrm>
            <a:off x="0" y="6044871"/>
            <a:ext cx="12192000" cy="830452"/>
          </a:xfrm>
          <a:prstGeom prst="rect">
            <a:avLst/>
          </a:prstGeom>
        </p:spPr>
      </p:pic>
    </p:spTree>
    <p:extLst>
      <p:ext uri="{BB962C8B-B14F-4D97-AF65-F5344CB8AC3E}">
        <p14:creationId xmlns:p14="http://schemas.microsoft.com/office/powerpoint/2010/main" val="3270041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3ECBDE4-FCE6-5444-BFEB-353A8CCDACEE}"/>
              </a:ext>
            </a:extLst>
          </p:cNvPr>
          <p:cNvSpPr/>
          <p:nvPr/>
        </p:nvSpPr>
        <p:spPr>
          <a:xfrm>
            <a:off x="0" y="0"/>
            <a:ext cx="12192000" cy="6858000"/>
          </a:xfrm>
          <a:prstGeom prst="rect">
            <a:avLst/>
          </a:prstGeom>
          <a:solidFill>
            <a:srgbClr val="6CC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F5CCBFC-8FAA-B645-A03C-B3AFFD7C2D41}"/>
              </a:ext>
            </a:extLst>
          </p:cNvPr>
          <p:cNvSpPr>
            <a:spLocks noGrp="1"/>
          </p:cNvSpPr>
          <p:nvPr>
            <p:ph idx="1"/>
          </p:nvPr>
        </p:nvSpPr>
        <p:spPr>
          <a:xfrm>
            <a:off x="1729740" y="1973672"/>
            <a:ext cx="8732520" cy="3067886"/>
          </a:xfrm>
        </p:spPr>
        <p:txBody>
          <a:bodyPr>
            <a:normAutofit/>
          </a:bodyPr>
          <a:lstStyle/>
          <a:p>
            <a:pPr marL="0" indent="0">
              <a:buNone/>
            </a:pPr>
            <a:r>
              <a:rPr lang="en-CA" dirty="0">
                <a:latin typeface="Arial" panose="020B0604020202020204" pitchFamily="34" charset="0"/>
                <a:cs typeface="Arial" panose="020B0604020202020204" pitchFamily="34" charset="0"/>
              </a:rPr>
              <a:t>How do we demonstrate we are Canada’s leading faculty of medicine? </a:t>
            </a:r>
            <a:r>
              <a:rPr lang="en-CA" dirty="0">
                <a:solidFill>
                  <a:schemeClr val="bg1"/>
                </a:solidFill>
                <a:latin typeface="Arial" panose="020B0604020202020204" pitchFamily="34" charset="0"/>
                <a:cs typeface="Arial" panose="020B0604020202020204" pitchFamily="34" charset="0"/>
              </a:rPr>
              <a:t>Through data</a:t>
            </a:r>
            <a:r>
              <a:rPr lang="en-CA" dirty="0">
                <a:latin typeface="Arial" panose="020B0604020202020204" pitchFamily="34" charset="0"/>
                <a:cs typeface="Arial" panose="020B0604020202020204" pitchFamily="34" charset="0"/>
              </a:rPr>
              <a:t>. From international rankings to research funding and donor support, the new Vitals website at vitals.medicine.utoronto.ca quantifies this Faculty’s impact. These figures will be updated throughout the year to report the most recent data about U of T Medicine.</a:t>
            </a:r>
          </a:p>
        </p:txBody>
      </p:sp>
      <p:pic>
        <p:nvPicPr>
          <p:cNvPr id="5" name="Picture 4" descr="Text&#10;&#10;Description automatically generated">
            <a:extLst>
              <a:ext uri="{FF2B5EF4-FFF2-40B4-BE49-F238E27FC236}">
                <a16:creationId xmlns:a16="http://schemas.microsoft.com/office/drawing/2014/main" id="{327F51A6-1AAD-E744-B153-78D0AE672B71}"/>
              </a:ext>
            </a:extLst>
          </p:cNvPr>
          <p:cNvPicPr>
            <a:picLocks noChangeAspect="1"/>
          </p:cNvPicPr>
          <p:nvPr/>
        </p:nvPicPr>
        <p:blipFill>
          <a:blip r:embed="rId2"/>
          <a:stretch>
            <a:fillRect/>
          </a:stretch>
        </p:blipFill>
        <p:spPr>
          <a:xfrm>
            <a:off x="209980" y="6229706"/>
            <a:ext cx="2161261" cy="422396"/>
          </a:xfrm>
          <a:prstGeom prst="rect">
            <a:avLst/>
          </a:prstGeom>
        </p:spPr>
      </p:pic>
    </p:spTree>
    <p:extLst>
      <p:ext uri="{BB962C8B-B14F-4D97-AF65-F5344CB8AC3E}">
        <p14:creationId xmlns:p14="http://schemas.microsoft.com/office/powerpoint/2010/main" val="2582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5CCBFC-8FAA-B645-A03C-B3AFFD7C2D41}"/>
              </a:ext>
            </a:extLst>
          </p:cNvPr>
          <p:cNvSpPr>
            <a:spLocks noGrp="1"/>
          </p:cNvSpPr>
          <p:nvPr>
            <p:ph idx="1"/>
          </p:nvPr>
        </p:nvSpPr>
        <p:spPr>
          <a:xfrm>
            <a:off x="1729741" y="1884947"/>
            <a:ext cx="3676448" cy="3922295"/>
          </a:xfrm>
        </p:spPr>
        <p:txBody>
          <a:bodyPr>
            <a:normAutofit lnSpcReduction="10000"/>
          </a:bodyPr>
          <a:lstStyle/>
          <a:p>
            <a:pPr marL="0" indent="0">
              <a:buNone/>
            </a:pPr>
            <a:r>
              <a:rPr lang="en-CA" sz="2100" dirty="0">
                <a:latin typeface="Arial" panose="020B0604020202020204" pitchFamily="34" charset="0"/>
                <a:cs typeface="Arial" panose="020B0604020202020204" pitchFamily="34" charset="0"/>
              </a:rPr>
              <a:t>Community Affiliated Hospitals</a:t>
            </a:r>
          </a:p>
          <a:p>
            <a:pPr marL="0" indent="0">
              <a:buNone/>
            </a:pPr>
            <a:r>
              <a:rPr lang="en-CA" sz="1200" dirty="0">
                <a:latin typeface="Arial" panose="020B0604020202020204" pitchFamily="34" charset="0"/>
                <a:cs typeface="Arial" panose="020B0604020202020204" pitchFamily="34" charset="0"/>
              </a:rPr>
              <a:t>Humber River Hospital**</a:t>
            </a:r>
          </a:p>
          <a:p>
            <a:pPr marL="0" indent="0">
              <a:buNone/>
            </a:pPr>
            <a:r>
              <a:rPr lang="en-CA" sz="1200" dirty="0">
                <a:latin typeface="Arial" panose="020B0604020202020204" pitchFamily="34" charset="0"/>
                <a:cs typeface="Arial" panose="020B0604020202020204" pitchFamily="34" charset="0"/>
              </a:rPr>
              <a:t>Lakeridge Health</a:t>
            </a:r>
          </a:p>
          <a:p>
            <a:pPr marL="0" indent="0">
              <a:buNone/>
            </a:pPr>
            <a:r>
              <a:rPr lang="en-CA" sz="1200" dirty="0">
                <a:latin typeface="Arial" panose="020B0604020202020204" pitchFamily="34" charset="0"/>
                <a:cs typeface="Arial" panose="020B0604020202020204" pitchFamily="34" charset="0"/>
              </a:rPr>
              <a:t>Markham-Stouffville Hospital</a:t>
            </a:r>
          </a:p>
          <a:p>
            <a:pPr marL="0" indent="0">
              <a:buNone/>
            </a:pPr>
            <a:r>
              <a:rPr lang="en-CA" sz="1200" dirty="0">
                <a:latin typeface="Arial" panose="020B0604020202020204" pitchFamily="34" charset="0"/>
                <a:cs typeface="Arial" panose="020B0604020202020204" pitchFamily="34" charset="0"/>
              </a:rPr>
              <a:t>Ontario Shores Centre for Mental Health Sciences</a:t>
            </a:r>
          </a:p>
          <a:p>
            <a:pPr marL="0" indent="0">
              <a:buNone/>
            </a:pPr>
            <a:r>
              <a:rPr lang="en-CA" sz="1200" dirty="0">
                <a:latin typeface="Arial" panose="020B0604020202020204" pitchFamily="34" charset="0"/>
                <a:cs typeface="Arial" panose="020B0604020202020204" pitchFamily="34" charset="0"/>
              </a:rPr>
              <a:t>Unity Health Toronto – Providence Healthcare Site*</a:t>
            </a:r>
          </a:p>
          <a:p>
            <a:pPr marL="0" indent="0">
              <a:buNone/>
            </a:pPr>
            <a:r>
              <a:rPr lang="en-CA" sz="1200" dirty="0">
                <a:latin typeface="Arial" panose="020B0604020202020204" pitchFamily="34" charset="0"/>
                <a:cs typeface="Arial" panose="020B0604020202020204" pitchFamily="34" charset="0"/>
              </a:rPr>
              <a:t>Royal Victoria Regional Health Centre</a:t>
            </a:r>
          </a:p>
          <a:p>
            <a:pPr marL="0" indent="0">
              <a:buNone/>
            </a:pPr>
            <a:r>
              <a:rPr lang="en-CA" sz="1200" dirty="0">
                <a:latin typeface="Arial" panose="020B0604020202020204" pitchFamily="34" charset="0"/>
                <a:cs typeface="Arial" panose="020B0604020202020204" pitchFamily="34" charset="0"/>
              </a:rPr>
              <a:t>Scarborough Health Network**</a:t>
            </a:r>
          </a:p>
          <a:p>
            <a:pPr marL="0" indent="0">
              <a:buNone/>
            </a:pPr>
            <a:r>
              <a:rPr lang="en-CA" sz="1200" dirty="0">
                <a:latin typeface="Arial" panose="020B0604020202020204" pitchFamily="34" charset="0"/>
                <a:cs typeface="Arial" panose="020B0604020202020204" pitchFamily="34" charset="0"/>
              </a:rPr>
              <a:t>Scarborough and Rouge Hospital</a:t>
            </a:r>
          </a:p>
          <a:p>
            <a:pPr marL="0" indent="0">
              <a:buNone/>
            </a:pPr>
            <a:r>
              <a:rPr lang="en-CA" sz="1200" dirty="0">
                <a:latin typeface="Arial" panose="020B0604020202020204" pitchFamily="34" charset="0"/>
                <a:cs typeface="Arial" panose="020B0604020202020204" pitchFamily="34" charset="0"/>
              </a:rPr>
              <a:t>Southlake Regional Health Centre</a:t>
            </a:r>
          </a:p>
          <a:p>
            <a:pPr marL="0" indent="0">
              <a:buNone/>
            </a:pPr>
            <a:r>
              <a:rPr lang="en-CA" sz="1200" dirty="0">
                <a:latin typeface="Arial" panose="020B0604020202020204" pitchFamily="34" charset="0"/>
                <a:cs typeface="Arial" panose="020B0604020202020204" pitchFamily="34" charset="0"/>
              </a:rPr>
              <a:t>Waypoint Centre For Mental Health Care</a:t>
            </a:r>
          </a:p>
          <a:p>
            <a:pPr marL="0" indent="0">
              <a:buNone/>
            </a:pPr>
            <a:r>
              <a:rPr lang="en-CA" sz="1200" dirty="0">
                <a:latin typeface="Arial" panose="020B0604020202020204" pitchFamily="34" charset="0"/>
                <a:cs typeface="Arial" panose="020B0604020202020204" pitchFamily="34" charset="0"/>
              </a:rPr>
              <a:t>West Park Healthcare Centre</a:t>
            </a:r>
          </a:p>
          <a:p>
            <a:pPr marL="0" indent="0">
              <a:buNone/>
            </a:pPr>
            <a:r>
              <a:rPr lang="en-CA" sz="1200" dirty="0">
                <a:latin typeface="Arial" panose="020B0604020202020204" pitchFamily="34" charset="0"/>
                <a:cs typeface="Arial" panose="020B0604020202020204" pitchFamily="34" charset="0"/>
              </a:rPr>
              <a:t>William Osler Health System</a:t>
            </a:r>
          </a:p>
        </p:txBody>
      </p:sp>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7430302" cy="9286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dirty="0">
                <a:latin typeface="Arial" panose="020B0604020202020204" pitchFamily="34" charset="0"/>
                <a:cs typeface="Arial" panose="020B0604020202020204" pitchFamily="34" charset="0"/>
              </a:rPr>
              <a:t>Toronto Academic Health Science Network Hospitals and Other Affiliated Institutions</a:t>
            </a:r>
          </a:p>
        </p:txBody>
      </p:sp>
      <p:sp>
        <p:nvSpPr>
          <p:cNvPr id="16" name="Content Placeholder 2">
            <a:extLst>
              <a:ext uri="{FF2B5EF4-FFF2-40B4-BE49-F238E27FC236}">
                <a16:creationId xmlns:a16="http://schemas.microsoft.com/office/drawing/2014/main" id="{37F78341-2B7D-3B47-A22F-BF8FF516AE93}"/>
              </a:ext>
            </a:extLst>
          </p:cNvPr>
          <p:cNvSpPr txBox="1">
            <a:spLocks/>
          </p:cNvSpPr>
          <p:nvPr/>
        </p:nvSpPr>
        <p:spPr>
          <a:xfrm>
            <a:off x="5531724" y="1884947"/>
            <a:ext cx="3451855" cy="37939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sz="2100" dirty="0">
                <a:latin typeface="Arial" panose="020B0604020202020204" pitchFamily="34" charset="0"/>
                <a:cs typeface="Arial" panose="020B0604020202020204" pitchFamily="34" charset="0"/>
              </a:rPr>
              <a:t>Non-Hospital Clinical Site Affiliates</a:t>
            </a:r>
          </a:p>
          <a:p>
            <a:pPr marL="0" indent="0">
              <a:buNone/>
            </a:pPr>
            <a:r>
              <a:rPr lang="en-CA" sz="1200" dirty="0">
                <a:latin typeface="Arial" panose="020B0604020202020204" pitchFamily="34" charset="0"/>
                <a:cs typeface="Arial" panose="020B0604020202020204" pitchFamily="34" charset="0"/>
              </a:rPr>
              <a:t>Canadian Blood Services</a:t>
            </a:r>
          </a:p>
          <a:p>
            <a:pPr marL="0" indent="0">
              <a:buNone/>
            </a:pPr>
            <a:r>
              <a:rPr lang="en-CA" sz="1200" dirty="0">
                <a:latin typeface="Arial" panose="020B0604020202020204" pitchFamily="34" charset="0"/>
                <a:cs typeface="Arial" panose="020B0604020202020204" pitchFamily="34" charset="0"/>
              </a:rPr>
              <a:t>George Hull Centre for Children and Families</a:t>
            </a:r>
          </a:p>
          <a:p>
            <a:pPr marL="0" indent="0">
              <a:buNone/>
            </a:pPr>
            <a:r>
              <a:rPr lang="en-CA" sz="1200" dirty="0">
                <a:latin typeface="Arial" panose="020B0604020202020204" pitchFamily="34" charset="0"/>
                <a:cs typeface="Arial" panose="020B0604020202020204" pitchFamily="34" charset="0"/>
              </a:rPr>
              <a:t>The Kensington Eye Institute</a:t>
            </a:r>
          </a:p>
          <a:p>
            <a:pPr marL="0" indent="0">
              <a:buNone/>
            </a:pPr>
            <a:r>
              <a:rPr lang="en-CA" sz="1200" dirty="0">
                <a:latin typeface="Arial" panose="020B0604020202020204" pitchFamily="34" charset="0"/>
                <a:cs typeface="Arial" panose="020B0604020202020204" pitchFamily="34" charset="0"/>
              </a:rPr>
              <a:t>The Kensington Health Centre</a:t>
            </a:r>
          </a:p>
          <a:p>
            <a:pPr marL="0" indent="0">
              <a:buNone/>
            </a:pPr>
            <a:r>
              <a:rPr lang="en-CA" sz="1200" dirty="0">
                <a:latin typeface="Arial" panose="020B0604020202020204" pitchFamily="34" charset="0"/>
                <a:cs typeface="Arial" panose="020B0604020202020204" pitchFamily="34" charset="0"/>
              </a:rPr>
              <a:t>Ontario Forensic Pathology Service</a:t>
            </a:r>
          </a:p>
          <a:p>
            <a:pPr marL="0" indent="0">
              <a:buNone/>
            </a:pPr>
            <a:r>
              <a:rPr lang="en-CA" sz="1200" dirty="0">
                <a:latin typeface="Arial" panose="020B0604020202020204" pitchFamily="34" charset="0"/>
                <a:cs typeface="Arial" panose="020B0604020202020204" pitchFamily="34" charset="0"/>
              </a:rPr>
              <a:t>SickKids Centre for Community Mental Health***</a:t>
            </a:r>
          </a:p>
          <a:p>
            <a:pPr marL="0" indent="0">
              <a:buNone/>
            </a:pPr>
            <a:r>
              <a:rPr lang="en-CA" sz="1200" dirty="0">
                <a:latin typeface="Arial" panose="020B0604020202020204" pitchFamily="34" charset="0"/>
                <a:cs typeface="Arial" panose="020B0604020202020204" pitchFamily="34" charset="0"/>
              </a:rPr>
              <a:t>Surrey Place Centre</a:t>
            </a:r>
          </a:p>
          <a:p>
            <a:pPr marL="0" indent="0">
              <a:buNone/>
            </a:pPr>
            <a:r>
              <a:rPr lang="en-CA" sz="1200" dirty="0" err="1">
                <a:latin typeface="Arial" panose="020B0604020202020204" pitchFamily="34" charset="0"/>
                <a:cs typeface="Arial" panose="020B0604020202020204" pitchFamily="34" charset="0"/>
              </a:rPr>
              <a:t>Youthdale</a:t>
            </a:r>
            <a:r>
              <a:rPr lang="en-CA" sz="1200" dirty="0">
                <a:latin typeface="Arial" panose="020B0604020202020204" pitchFamily="34" charset="0"/>
                <a:cs typeface="Arial" panose="020B0604020202020204" pitchFamily="34" charset="0"/>
              </a:rPr>
              <a:t> Treatment Centres</a:t>
            </a:r>
          </a:p>
        </p:txBody>
      </p:sp>
      <p:sp>
        <p:nvSpPr>
          <p:cNvPr id="9" name="Content Placeholder 2">
            <a:extLst>
              <a:ext uri="{FF2B5EF4-FFF2-40B4-BE49-F238E27FC236}">
                <a16:creationId xmlns:a16="http://schemas.microsoft.com/office/drawing/2014/main" id="{A0AE3D13-3B75-A746-84FA-571F77F77158}"/>
              </a:ext>
            </a:extLst>
          </p:cNvPr>
          <p:cNvSpPr txBox="1">
            <a:spLocks/>
          </p:cNvSpPr>
          <p:nvPr/>
        </p:nvSpPr>
        <p:spPr>
          <a:xfrm>
            <a:off x="9077026" y="1884947"/>
            <a:ext cx="2898404" cy="11229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sz="2100" dirty="0">
                <a:latin typeface="Arial" panose="020B0604020202020204" pitchFamily="34" charset="0"/>
                <a:cs typeface="Arial" panose="020B0604020202020204" pitchFamily="34" charset="0"/>
              </a:rPr>
              <a:t>Other Affiliates</a:t>
            </a:r>
          </a:p>
          <a:p>
            <a:pPr marL="0" indent="0">
              <a:buNone/>
            </a:pPr>
            <a:r>
              <a:rPr lang="en-CA" sz="1200" dirty="0">
                <a:latin typeface="Arial" panose="020B0604020202020204" pitchFamily="34" charset="0"/>
                <a:cs typeface="Arial" panose="020B0604020202020204" pitchFamily="34" charset="0"/>
              </a:rPr>
              <a:t>City of Toronto / Toronto Public Health</a:t>
            </a:r>
          </a:p>
          <a:p>
            <a:pPr marL="0" indent="0">
              <a:buNone/>
            </a:pPr>
            <a:r>
              <a:rPr lang="en-CA" sz="1200" dirty="0">
                <a:latin typeface="Arial" panose="020B0604020202020204" pitchFamily="34" charset="0"/>
                <a:cs typeface="Arial" panose="020B0604020202020204" pitchFamily="34" charset="0"/>
              </a:rPr>
              <a:t>Public Health Ontario</a:t>
            </a:r>
          </a:p>
        </p:txBody>
      </p:sp>
      <p:sp>
        <p:nvSpPr>
          <p:cNvPr id="10" name="TextBox 9">
            <a:extLst>
              <a:ext uri="{FF2B5EF4-FFF2-40B4-BE49-F238E27FC236}">
                <a16:creationId xmlns:a16="http://schemas.microsoft.com/office/drawing/2014/main" id="{CFBA5EC6-465C-794C-8417-72EF38E95B63}"/>
              </a:ext>
            </a:extLst>
          </p:cNvPr>
          <p:cNvSpPr txBox="1"/>
          <p:nvPr/>
        </p:nvSpPr>
        <p:spPr>
          <a:xfrm>
            <a:off x="9079832" y="3609474"/>
            <a:ext cx="2831432" cy="1785104"/>
          </a:xfrm>
          <a:prstGeom prst="rect">
            <a:avLst/>
          </a:prstGeom>
          <a:noFill/>
        </p:spPr>
        <p:txBody>
          <a:bodyPr wrap="square" rtlCol="0">
            <a:spAutoFit/>
          </a:bodyPr>
          <a:lstStyle/>
          <a:p>
            <a:r>
              <a:rPr lang="en-US" sz="1000" dirty="0">
                <a:solidFill>
                  <a:schemeClr val="bg1">
                    <a:lumMod val="50000"/>
                  </a:schemeClr>
                </a:solidFill>
                <a:latin typeface="Arial" panose="020B0604020202020204" pitchFamily="34" charset="0"/>
                <a:cs typeface="Arial" panose="020B0604020202020204" pitchFamily="34" charset="0"/>
              </a:rPr>
              <a:t>(*) These hospitals merged in 2017; the University’s affiliations continue on a site-specific basis.</a:t>
            </a:r>
          </a:p>
          <a:p>
            <a:r>
              <a:rPr lang="en-US" sz="1000" dirty="0">
                <a:solidFill>
                  <a:schemeClr val="bg1">
                    <a:lumMod val="50000"/>
                  </a:schemeClr>
                </a:solidFill>
                <a:latin typeface="Arial" panose="020B0604020202020204" pitchFamily="34" charset="0"/>
                <a:cs typeface="Arial" panose="020B0604020202020204" pitchFamily="34" charset="0"/>
              </a:rPr>
              <a:t>(**) These hospitals joined TAHSN in 2021, with their ongoing membership contingent on becoming TAHSN Associate Affiliated hospitals.</a:t>
            </a:r>
          </a:p>
          <a:p>
            <a:r>
              <a:rPr lang="en-US" sz="1000" dirty="0">
                <a:solidFill>
                  <a:schemeClr val="bg1">
                    <a:lumMod val="50000"/>
                  </a:schemeClr>
                </a:solidFill>
                <a:latin typeface="Arial" panose="020B0604020202020204" pitchFamily="34" charset="0"/>
                <a:cs typeface="Arial" panose="020B0604020202020204" pitchFamily="34" charset="0"/>
              </a:rPr>
              <a:t>(***) Formerly Hincks-</a:t>
            </a:r>
            <a:r>
              <a:rPr lang="en-US" sz="1000" dirty="0" err="1">
                <a:solidFill>
                  <a:schemeClr val="bg1">
                    <a:lumMod val="50000"/>
                  </a:schemeClr>
                </a:solidFill>
                <a:latin typeface="Arial" panose="020B0604020202020204" pitchFamily="34" charset="0"/>
                <a:cs typeface="Arial" panose="020B0604020202020204" pitchFamily="34" charset="0"/>
              </a:rPr>
              <a:t>Dellcrest</a:t>
            </a:r>
            <a:r>
              <a:rPr lang="en-US" sz="1000" dirty="0">
                <a:solidFill>
                  <a:schemeClr val="bg1">
                    <a:lumMod val="50000"/>
                  </a:schemeClr>
                </a:solidFill>
                <a:latin typeface="Arial" panose="020B0604020202020204" pitchFamily="34" charset="0"/>
                <a:cs typeface="Arial" panose="020B0604020202020204" pitchFamily="34" charset="0"/>
              </a:rPr>
              <a:t> Treatment Centre, this site integrated with the Hospital for Sick Children in 2017; the University’s affiliations continue on a site-specific basis.</a:t>
            </a:r>
          </a:p>
        </p:txBody>
      </p:sp>
      <p:pic>
        <p:nvPicPr>
          <p:cNvPr id="2" name="Picture 1">
            <a:extLst>
              <a:ext uri="{FF2B5EF4-FFF2-40B4-BE49-F238E27FC236}">
                <a16:creationId xmlns:a16="http://schemas.microsoft.com/office/drawing/2014/main" id="{F666BE7F-F058-D14C-6989-F8F6272E6A28}"/>
              </a:ext>
            </a:extLst>
          </p:cNvPr>
          <p:cNvPicPr>
            <a:picLocks noChangeAspect="1"/>
          </p:cNvPicPr>
          <p:nvPr/>
        </p:nvPicPr>
        <p:blipFill>
          <a:blip r:embed="rId2"/>
          <a:stretch>
            <a:fillRect/>
          </a:stretch>
        </p:blipFill>
        <p:spPr>
          <a:xfrm>
            <a:off x="0" y="6044871"/>
            <a:ext cx="12192000" cy="830452"/>
          </a:xfrm>
          <a:prstGeom prst="rect">
            <a:avLst/>
          </a:prstGeom>
        </p:spPr>
      </p:pic>
    </p:spTree>
    <p:extLst>
      <p:ext uri="{BB962C8B-B14F-4D97-AF65-F5344CB8AC3E}">
        <p14:creationId xmlns:p14="http://schemas.microsoft.com/office/powerpoint/2010/main" val="29634514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3ECBDE4-FCE6-5444-BFEB-353A8CCDACEE}"/>
              </a:ext>
            </a:extLst>
          </p:cNvPr>
          <p:cNvSpPr/>
          <p:nvPr/>
        </p:nvSpPr>
        <p:spPr>
          <a:xfrm>
            <a:off x="0" y="0"/>
            <a:ext cx="12192000" cy="6858000"/>
          </a:xfrm>
          <a:prstGeom prst="rect">
            <a:avLst/>
          </a:prstGeom>
          <a:solidFill>
            <a:srgbClr val="6CC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F5CCBFC-8FAA-B645-A03C-B3AFFD7C2D41}"/>
              </a:ext>
            </a:extLst>
          </p:cNvPr>
          <p:cNvSpPr>
            <a:spLocks noGrp="1"/>
          </p:cNvSpPr>
          <p:nvPr>
            <p:ph idx="1"/>
          </p:nvPr>
        </p:nvSpPr>
        <p:spPr>
          <a:xfrm>
            <a:off x="1729740" y="1283865"/>
            <a:ext cx="3876976" cy="3721269"/>
          </a:xfrm>
        </p:spPr>
        <p:txBody>
          <a:bodyPr>
            <a:normAutofit/>
          </a:bodyPr>
          <a:lstStyle/>
          <a:p>
            <a:pPr marL="0" indent="0">
              <a:buNone/>
            </a:pPr>
            <a:r>
              <a:rPr lang="en-CA" dirty="0">
                <a:latin typeface="Arial" panose="020B0604020202020204" pitchFamily="34" charset="0"/>
                <a:cs typeface="Arial" panose="020B0604020202020204" pitchFamily="34" charset="0"/>
              </a:rPr>
              <a:t>University of Toronto</a:t>
            </a:r>
            <a:br>
              <a:rPr lang="en-CA" dirty="0">
                <a:latin typeface="Arial" panose="020B0604020202020204" pitchFamily="34" charset="0"/>
                <a:cs typeface="Arial" panose="020B0604020202020204" pitchFamily="34" charset="0"/>
              </a:rPr>
            </a:br>
            <a:r>
              <a:rPr lang="en-CA" dirty="0">
                <a:latin typeface="Arial" panose="020B0604020202020204" pitchFamily="34" charset="0"/>
                <a:cs typeface="Arial" panose="020B0604020202020204" pitchFamily="34" charset="0"/>
              </a:rPr>
              <a:t>Faculty of Medicine</a:t>
            </a:r>
          </a:p>
          <a:p>
            <a:pPr marL="0" indent="0">
              <a:buNone/>
            </a:pPr>
            <a:r>
              <a:rPr lang="en-CA" sz="1600" dirty="0">
                <a:latin typeface="Arial" panose="020B0604020202020204" pitchFamily="34" charset="0"/>
                <a:cs typeface="Arial" panose="020B0604020202020204" pitchFamily="34" charset="0"/>
              </a:rPr>
              <a:t>6 Queen’s Park Crescent West</a:t>
            </a:r>
            <a:br>
              <a:rPr lang="en-CA" sz="1600" dirty="0">
                <a:latin typeface="Arial" panose="020B0604020202020204" pitchFamily="34" charset="0"/>
                <a:cs typeface="Arial" panose="020B0604020202020204" pitchFamily="34" charset="0"/>
              </a:rPr>
            </a:br>
            <a:r>
              <a:rPr lang="en-CA" sz="1600" dirty="0">
                <a:latin typeface="Arial" panose="020B0604020202020204" pitchFamily="34" charset="0"/>
                <a:cs typeface="Arial" panose="020B0604020202020204" pitchFamily="34" charset="0"/>
              </a:rPr>
              <a:t>Suite 122</a:t>
            </a:r>
            <a:br>
              <a:rPr lang="en-CA" sz="1600" dirty="0">
                <a:latin typeface="Arial" panose="020B0604020202020204" pitchFamily="34" charset="0"/>
                <a:cs typeface="Arial" panose="020B0604020202020204" pitchFamily="34" charset="0"/>
              </a:rPr>
            </a:br>
            <a:r>
              <a:rPr lang="en-CA" sz="1600" dirty="0">
                <a:latin typeface="Arial" panose="020B0604020202020204" pitchFamily="34" charset="0"/>
                <a:cs typeface="Arial" panose="020B0604020202020204" pitchFamily="34" charset="0"/>
              </a:rPr>
              <a:t>Toronto, Ontario</a:t>
            </a:r>
            <a:br>
              <a:rPr lang="en-CA" sz="1600" dirty="0">
                <a:latin typeface="Arial" panose="020B0604020202020204" pitchFamily="34" charset="0"/>
                <a:cs typeface="Arial" panose="020B0604020202020204" pitchFamily="34" charset="0"/>
              </a:rPr>
            </a:br>
            <a:r>
              <a:rPr lang="en-CA" sz="1600" dirty="0">
                <a:latin typeface="Arial" panose="020B0604020202020204" pitchFamily="34" charset="0"/>
                <a:cs typeface="Arial" panose="020B0604020202020204" pitchFamily="34" charset="0"/>
              </a:rPr>
              <a:t>Canada M5S 3H2</a:t>
            </a:r>
          </a:p>
          <a:p>
            <a:pPr marL="0" indent="0">
              <a:buNone/>
            </a:pPr>
            <a:endParaRPr lang="en-CA" sz="1600" dirty="0">
              <a:latin typeface="Arial" panose="020B0604020202020204" pitchFamily="34" charset="0"/>
              <a:cs typeface="Arial" panose="020B0604020202020204" pitchFamily="34" charset="0"/>
            </a:endParaRPr>
          </a:p>
          <a:p>
            <a:pPr marL="0" indent="0">
              <a:buNone/>
            </a:pPr>
            <a:r>
              <a:rPr lang="en-CA" sz="1600" dirty="0">
                <a:latin typeface="Arial" panose="020B0604020202020204" pitchFamily="34" charset="0"/>
                <a:cs typeface="Arial" panose="020B0604020202020204" pitchFamily="34" charset="0"/>
              </a:rPr>
              <a:t>For the latest figures and information visit </a:t>
            </a:r>
            <a:r>
              <a:rPr lang="en-CA" sz="1600" dirty="0">
                <a:solidFill>
                  <a:schemeClr val="bg1"/>
                </a:solidFill>
                <a:latin typeface="Arial" panose="020B0604020202020204" pitchFamily="34" charset="0"/>
                <a:cs typeface="Arial" panose="020B0604020202020204" pitchFamily="34" charset="0"/>
              </a:rPr>
              <a:t>vitals.medicine.utoronto.ca</a:t>
            </a:r>
          </a:p>
          <a:p>
            <a:pPr marL="0" indent="0">
              <a:buNone/>
            </a:pPr>
            <a:endParaRPr lang="en-CA" sz="16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6B0A3055-2DC2-B94E-A928-57F7A63DC9C2}"/>
              </a:ext>
            </a:extLst>
          </p:cNvPr>
          <p:cNvPicPr>
            <a:picLocks noChangeAspect="1"/>
          </p:cNvPicPr>
          <p:nvPr/>
        </p:nvPicPr>
        <p:blipFill>
          <a:blip r:embed="rId2"/>
          <a:stretch>
            <a:fillRect/>
          </a:stretch>
        </p:blipFill>
        <p:spPr>
          <a:xfrm>
            <a:off x="10154080" y="6259928"/>
            <a:ext cx="1682814" cy="277798"/>
          </a:xfrm>
          <a:prstGeom prst="rect">
            <a:avLst/>
          </a:prstGeom>
        </p:spPr>
      </p:pic>
      <p:pic>
        <p:nvPicPr>
          <p:cNvPr id="7" name="Picture 6">
            <a:extLst>
              <a:ext uri="{FF2B5EF4-FFF2-40B4-BE49-F238E27FC236}">
                <a16:creationId xmlns:a16="http://schemas.microsoft.com/office/drawing/2014/main" id="{6E658932-71B9-4A48-BFD2-62AAB5FC246E}"/>
              </a:ext>
            </a:extLst>
          </p:cNvPr>
          <p:cNvPicPr>
            <a:picLocks noChangeAspect="1"/>
          </p:cNvPicPr>
          <p:nvPr/>
        </p:nvPicPr>
        <p:blipFill>
          <a:blip r:embed="rId3"/>
          <a:stretch>
            <a:fillRect/>
          </a:stretch>
        </p:blipFill>
        <p:spPr>
          <a:xfrm>
            <a:off x="322516" y="6172235"/>
            <a:ext cx="2056475" cy="469413"/>
          </a:xfrm>
          <a:prstGeom prst="rect">
            <a:avLst/>
          </a:prstGeom>
        </p:spPr>
      </p:pic>
      <p:pic>
        <p:nvPicPr>
          <p:cNvPr id="2" name="Picture 1">
            <a:extLst>
              <a:ext uri="{FF2B5EF4-FFF2-40B4-BE49-F238E27FC236}">
                <a16:creationId xmlns:a16="http://schemas.microsoft.com/office/drawing/2014/main" id="{D0F06647-A8F7-3EA5-B19C-F87746ABC1F4}"/>
              </a:ext>
            </a:extLst>
          </p:cNvPr>
          <p:cNvPicPr>
            <a:picLocks noChangeAspect="1"/>
          </p:cNvPicPr>
          <p:nvPr/>
        </p:nvPicPr>
        <p:blipFill>
          <a:blip r:embed="rId4"/>
          <a:stretch>
            <a:fillRect/>
          </a:stretch>
        </p:blipFill>
        <p:spPr>
          <a:xfrm>
            <a:off x="0" y="6044871"/>
            <a:ext cx="12192000" cy="830452"/>
          </a:xfrm>
          <a:prstGeom prst="rect">
            <a:avLst/>
          </a:prstGeom>
        </p:spPr>
      </p:pic>
    </p:spTree>
    <p:extLst>
      <p:ext uri="{BB962C8B-B14F-4D97-AF65-F5344CB8AC3E}">
        <p14:creationId xmlns:p14="http://schemas.microsoft.com/office/powerpoint/2010/main" val="3200311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5CCBFC-8FAA-B645-A03C-B3AFFD7C2D41}"/>
              </a:ext>
            </a:extLst>
          </p:cNvPr>
          <p:cNvSpPr>
            <a:spLocks noGrp="1"/>
          </p:cNvSpPr>
          <p:nvPr>
            <p:ph idx="1"/>
          </p:nvPr>
        </p:nvSpPr>
        <p:spPr>
          <a:xfrm>
            <a:off x="1729740" y="1330262"/>
            <a:ext cx="8732520" cy="1404699"/>
          </a:xfrm>
        </p:spPr>
        <p:txBody>
          <a:bodyPr>
            <a:normAutofit/>
          </a:bodyPr>
          <a:lstStyle/>
          <a:p>
            <a:pPr marL="0" indent="0">
              <a:buNone/>
            </a:pPr>
            <a:r>
              <a:rPr lang="en-CA" sz="2100" dirty="0">
                <a:latin typeface="Arial" panose="020B0604020202020204" pitchFamily="34" charset="0"/>
                <a:cs typeface="Arial" panose="020B0604020202020204" pitchFamily="34" charset="0"/>
              </a:rPr>
              <a:t>The Faculty of Medicine at the University of Toronto continues to be ranked the top medical school in Canada, and among the top 20 worldwide. While ranking methodology varies, our strong standing is enabled by our large research output and citations.</a:t>
            </a:r>
          </a:p>
        </p:txBody>
      </p:sp>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latin typeface="Arial" panose="020B0604020202020204" pitchFamily="34" charset="0"/>
                <a:cs typeface="Arial" panose="020B0604020202020204" pitchFamily="34" charset="0"/>
              </a:rPr>
              <a:t>International Rankings</a:t>
            </a:r>
          </a:p>
        </p:txBody>
      </p:sp>
      <p:sp>
        <p:nvSpPr>
          <p:cNvPr id="9" name="Content Placeholder 2">
            <a:extLst>
              <a:ext uri="{FF2B5EF4-FFF2-40B4-BE49-F238E27FC236}">
                <a16:creationId xmlns:a16="http://schemas.microsoft.com/office/drawing/2014/main" id="{F2BF7038-13E4-5E44-847A-E743C0E062BA}"/>
              </a:ext>
            </a:extLst>
          </p:cNvPr>
          <p:cNvSpPr txBox="1">
            <a:spLocks/>
          </p:cNvSpPr>
          <p:nvPr/>
        </p:nvSpPr>
        <p:spPr>
          <a:xfrm>
            <a:off x="2704227" y="3089191"/>
            <a:ext cx="8089763" cy="26690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2021 National Taiwan University Ranking (Clinical Medicine)</a:t>
            </a:r>
          </a:p>
          <a:p>
            <a:pPr marL="0" indent="0">
              <a:buFont typeface="Arial" panose="020B0604020202020204" pitchFamily="34" charset="0"/>
              <a:buNone/>
            </a:pPr>
            <a:br>
              <a:rPr lang="en-CA" sz="1600" dirty="0">
                <a:latin typeface="Arial" panose="020B0604020202020204" pitchFamily="34" charset="0"/>
                <a:cs typeface="Arial" panose="020B0604020202020204" pitchFamily="34" charset="0"/>
              </a:rPr>
            </a:br>
            <a:r>
              <a:rPr lang="en-CA" sz="1600" dirty="0">
                <a:latin typeface="Arial" panose="020B0604020202020204" pitchFamily="34" charset="0"/>
                <a:cs typeface="Arial" panose="020B0604020202020204" pitchFamily="34" charset="0"/>
              </a:rPr>
              <a:t>2022 U.S. News &amp; World Report (Clinical Medicine)</a:t>
            </a:r>
          </a:p>
          <a:p>
            <a:pPr marL="0" indent="0">
              <a:buNone/>
            </a:pPr>
            <a:br>
              <a:rPr lang="en-CA" sz="1600" dirty="0">
                <a:latin typeface="Arial" panose="020B0604020202020204" pitchFamily="34" charset="0"/>
                <a:cs typeface="Arial" panose="020B0604020202020204" pitchFamily="34" charset="0"/>
              </a:rPr>
            </a:br>
            <a:r>
              <a:rPr lang="en-CA" sz="1600" dirty="0">
                <a:latin typeface="Arial" panose="020B0604020202020204" pitchFamily="34" charset="0"/>
                <a:cs typeface="Arial" panose="020B0604020202020204" pitchFamily="34" charset="0"/>
              </a:rPr>
              <a:t>2022 Times Higher Education World University Ranking (Clinical, Pre-clinical &amp; Health)</a:t>
            </a:r>
          </a:p>
          <a:p>
            <a:pPr marL="0" indent="0">
              <a:buNone/>
            </a:pPr>
            <a:br>
              <a:rPr lang="en-CA" sz="1600" dirty="0">
                <a:latin typeface="Arial" panose="020B0604020202020204" pitchFamily="34" charset="0"/>
                <a:cs typeface="Arial" panose="020B0604020202020204" pitchFamily="34" charset="0"/>
              </a:rPr>
            </a:br>
            <a:r>
              <a:rPr lang="en-CA" sz="1600" dirty="0">
                <a:latin typeface="Arial" panose="020B0604020202020204" pitchFamily="34" charset="0"/>
                <a:cs typeface="Arial" panose="020B0604020202020204" pitchFamily="34" charset="0"/>
              </a:rPr>
              <a:t>2022 QS World University Ranking (Medicine)</a:t>
            </a:r>
          </a:p>
          <a:p>
            <a:pPr marL="0" indent="0">
              <a:buNone/>
            </a:pPr>
            <a:br>
              <a:rPr lang="en-CA" sz="1600" dirty="0">
                <a:latin typeface="Arial" panose="020B0604020202020204" pitchFamily="34" charset="0"/>
                <a:cs typeface="Arial" panose="020B0604020202020204" pitchFamily="34" charset="0"/>
              </a:rPr>
            </a:br>
            <a:r>
              <a:rPr lang="en-CA" sz="1600" dirty="0">
                <a:latin typeface="Arial" panose="020B0604020202020204" pitchFamily="34" charset="0"/>
                <a:cs typeface="Arial" panose="020B0604020202020204" pitchFamily="34" charset="0"/>
              </a:rPr>
              <a:t>2020 Shanghai Ranking (Clinical Medicine)</a:t>
            </a:r>
          </a:p>
          <a:p>
            <a:pPr marL="0" indent="0">
              <a:buNone/>
            </a:pPr>
            <a:endParaRPr lang="en-CA" sz="16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E21FA8FF-B713-6748-AA5A-3627C05CCC58}"/>
              </a:ext>
            </a:extLst>
          </p:cNvPr>
          <p:cNvSpPr txBox="1"/>
          <p:nvPr/>
        </p:nvSpPr>
        <p:spPr>
          <a:xfrm>
            <a:off x="1713539" y="2821575"/>
            <a:ext cx="966651" cy="646331"/>
          </a:xfrm>
          <a:prstGeom prst="rect">
            <a:avLst/>
          </a:prstGeom>
          <a:noFill/>
        </p:spPr>
        <p:txBody>
          <a:bodyPr wrap="square" rtlCol="0">
            <a:spAutoFit/>
          </a:bodyPr>
          <a:lstStyle/>
          <a:p>
            <a:pPr algn="r"/>
            <a:r>
              <a:rPr lang="en-US" sz="3600" b="1" dirty="0">
                <a:latin typeface="Arial" panose="020B0604020202020204" pitchFamily="34" charset="0"/>
                <a:cs typeface="Arial" panose="020B0604020202020204" pitchFamily="34" charset="0"/>
              </a:rPr>
              <a:t>#3</a:t>
            </a:r>
          </a:p>
        </p:txBody>
      </p:sp>
      <p:sp>
        <p:nvSpPr>
          <p:cNvPr id="13" name="TextBox 12">
            <a:extLst>
              <a:ext uri="{FF2B5EF4-FFF2-40B4-BE49-F238E27FC236}">
                <a16:creationId xmlns:a16="http://schemas.microsoft.com/office/drawing/2014/main" id="{3F525FB6-AD84-3242-A7F9-6DD3B27E01E7}"/>
              </a:ext>
            </a:extLst>
          </p:cNvPr>
          <p:cNvSpPr txBox="1"/>
          <p:nvPr/>
        </p:nvSpPr>
        <p:spPr>
          <a:xfrm>
            <a:off x="1713539" y="3386956"/>
            <a:ext cx="966651" cy="646331"/>
          </a:xfrm>
          <a:prstGeom prst="rect">
            <a:avLst/>
          </a:prstGeom>
          <a:noFill/>
        </p:spPr>
        <p:txBody>
          <a:bodyPr wrap="square" rtlCol="0">
            <a:spAutoFit/>
          </a:bodyPr>
          <a:lstStyle/>
          <a:p>
            <a:pPr algn="r"/>
            <a:r>
              <a:rPr lang="en-US" sz="3600" b="1" dirty="0">
                <a:latin typeface="Arial" panose="020B0604020202020204" pitchFamily="34" charset="0"/>
                <a:cs typeface="Arial" panose="020B0604020202020204" pitchFamily="34" charset="0"/>
              </a:rPr>
              <a:t>#5</a:t>
            </a:r>
          </a:p>
        </p:txBody>
      </p:sp>
      <p:sp>
        <p:nvSpPr>
          <p:cNvPr id="14" name="TextBox 13">
            <a:extLst>
              <a:ext uri="{FF2B5EF4-FFF2-40B4-BE49-F238E27FC236}">
                <a16:creationId xmlns:a16="http://schemas.microsoft.com/office/drawing/2014/main" id="{6F56A41D-1C92-4043-95A1-0BDFDFA65108}"/>
              </a:ext>
            </a:extLst>
          </p:cNvPr>
          <p:cNvSpPr txBox="1"/>
          <p:nvPr/>
        </p:nvSpPr>
        <p:spPr>
          <a:xfrm>
            <a:off x="1732239" y="5210623"/>
            <a:ext cx="966651"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#15</a:t>
            </a:r>
          </a:p>
        </p:txBody>
      </p:sp>
      <p:sp>
        <p:nvSpPr>
          <p:cNvPr id="15" name="TextBox 14">
            <a:extLst>
              <a:ext uri="{FF2B5EF4-FFF2-40B4-BE49-F238E27FC236}">
                <a16:creationId xmlns:a16="http://schemas.microsoft.com/office/drawing/2014/main" id="{5EBA4E33-6AF4-054A-B398-EF1BE52802CC}"/>
              </a:ext>
            </a:extLst>
          </p:cNvPr>
          <p:cNvSpPr txBox="1"/>
          <p:nvPr/>
        </p:nvSpPr>
        <p:spPr>
          <a:xfrm>
            <a:off x="1713539" y="4607480"/>
            <a:ext cx="966651" cy="646331"/>
          </a:xfrm>
          <a:prstGeom prst="rect">
            <a:avLst/>
          </a:prstGeom>
          <a:noFill/>
        </p:spPr>
        <p:txBody>
          <a:bodyPr wrap="square" rtlCol="0">
            <a:spAutoFit/>
          </a:bodyPr>
          <a:lstStyle/>
          <a:p>
            <a:pPr algn="r"/>
            <a:r>
              <a:rPr lang="en-US" sz="3600" b="1" dirty="0">
                <a:latin typeface="Arial" panose="020B0604020202020204" pitchFamily="34" charset="0"/>
                <a:cs typeface="Arial" panose="020B0604020202020204" pitchFamily="34" charset="0"/>
              </a:rPr>
              <a:t>#12</a:t>
            </a:r>
          </a:p>
        </p:txBody>
      </p:sp>
      <p:sp>
        <p:nvSpPr>
          <p:cNvPr id="10" name="TextBox 9">
            <a:extLst>
              <a:ext uri="{FF2B5EF4-FFF2-40B4-BE49-F238E27FC236}">
                <a16:creationId xmlns:a16="http://schemas.microsoft.com/office/drawing/2014/main" id="{FA5FDF30-57A4-A045-A96B-21410C9B8843}"/>
              </a:ext>
            </a:extLst>
          </p:cNvPr>
          <p:cNvSpPr txBox="1"/>
          <p:nvPr/>
        </p:nvSpPr>
        <p:spPr>
          <a:xfrm>
            <a:off x="1713539" y="3959616"/>
            <a:ext cx="966651" cy="646331"/>
          </a:xfrm>
          <a:prstGeom prst="rect">
            <a:avLst/>
          </a:prstGeom>
          <a:noFill/>
        </p:spPr>
        <p:txBody>
          <a:bodyPr wrap="square" rtlCol="0">
            <a:spAutoFit/>
          </a:bodyPr>
          <a:lstStyle/>
          <a:p>
            <a:pPr algn="r"/>
            <a:r>
              <a:rPr lang="en-US" sz="3600" b="1" dirty="0">
                <a:latin typeface="Arial" panose="020B0604020202020204" pitchFamily="34" charset="0"/>
                <a:cs typeface="Arial" panose="020B0604020202020204" pitchFamily="34" charset="0"/>
              </a:rPr>
              <a:t>#5</a:t>
            </a:r>
          </a:p>
        </p:txBody>
      </p:sp>
      <p:pic>
        <p:nvPicPr>
          <p:cNvPr id="12" name="Picture 11">
            <a:extLst>
              <a:ext uri="{FF2B5EF4-FFF2-40B4-BE49-F238E27FC236}">
                <a16:creationId xmlns:a16="http://schemas.microsoft.com/office/drawing/2014/main" id="{F0076579-7ECF-1B5D-1DE9-A17A0BF59388}"/>
              </a:ext>
            </a:extLst>
          </p:cNvPr>
          <p:cNvPicPr>
            <a:picLocks noChangeAspect="1"/>
          </p:cNvPicPr>
          <p:nvPr/>
        </p:nvPicPr>
        <p:blipFill>
          <a:blip r:embed="rId2"/>
          <a:stretch>
            <a:fillRect/>
          </a:stretch>
        </p:blipFill>
        <p:spPr>
          <a:xfrm>
            <a:off x="0" y="6044871"/>
            <a:ext cx="12192000" cy="830452"/>
          </a:xfrm>
          <a:prstGeom prst="rect">
            <a:avLst/>
          </a:prstGeom>
        </p:spPr>
      </p:pic>
    </p:spTree>
    <p:extLst>
      <p:ext uri="{BB962C8B-B14F-4D97-AF65-F5344CB8AC3E}">
        <p14:creationId xmlns:p14="http://schemas.microsoft.com/office/powerpoint/2010/main" val="1254433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5CCBFC-8FAA-B645-A03C-B3AFFD7C2D41}"/>
              </a:ext>
            </a:extLst>
          </p:cNvPr>
          <p:cNvSpPr>
            <a:spLocks noGrp="1"/>
          </p:cNvSpPr>
          <p:nvPr>
            <p:ph idx="1"/>
          </p:nvPr>
        </p:nvSpPr>
        <p:spPr>
          <a:xfrm>
            <a:off x="1729740" y="1330262"/>
            <a:ext cx="8732520" cy="1539062"/>
          </a:xfrm>
        </p:spPr>
        <p:txBody>
          <a:bodyPr>
            <a:normAutofit fontScale="92500" lnSpcReduction="10000"/>
          </a:bodyPr>
          <a:lstStyle/>
          <a:p>
            <a:pPr marL="0" indent="0">
              <a:buNone/>
            </a:pPr>
            <a:r>
              <a:rPr lang="en-CA" sz="1200" dirty="0">
                <a:latin typeface="Arial" panose="020B0604020202020204" pitchFamily="34" charset="0"/>
                <a:cs typeface="Arial" panose="020B0604020202020204" pitchFamily="34" charset="0"/>
              </a:rPr>
              <a:t>Source: 2016 Ontario Physician Human Resources Data Centre</a:t>
            </a:r>
          </a:p>
          <a:p>
            <a:pPr marL="0" indent="0">
              <a:buNone/>
            </a:pPr>
            <a:r>
              <a:rPr lang="en-CA" sz="2100" dirty="0">
                <a:latin typeface="Arial" panose="020B0604020202020204" pitchFamily="34" charset="0"/>
                <a:cs typeface="Arial" panose="020B0604020202020204" pitchFamily="34" charset="0"/>
              </a:rPr>
              <a:t>U of T is the single largest contributor of physicians in Canada, representing 20% of all newly trained Canadian physicians in 2020. (CAPER 2021). According to the Ontario Physician Human Resources Data Centre (OPHRDC), of all Ontario trained physicians entering practice in this province between 2002 and 2020:</a:t>
            </a:r>
          </a:p>
        </p:txBody>
      </p:sp>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dirty="0">
                <a:latin typeface="Arial" panose="020B0604020202020204" pitchFamily="34" charset="0"/>
                <a:cs typeface="Arial" panose="020B0604020202020204" pitchFamily="34" charset="0"/>
              </a:rPr>
              <a:t>Contributions to Physician Supply and Distribution</a:t>
            </a:r>
          </a:p>
        </p:txBody>
      </p:sp>
      <p:sp>
        <p:nvSpPr>
          <p:cNvPr id="9" name="Content Placeholder 2">
            <a:extLst>
              <a:ext uri="{FF2B5EF4-FFF2-40B4-BE49-F238E27FC236}">
                <a16:creationId xmlns:a16="http://schemas.microsoft.com/office/drawing/2014/main" id="{F2BF7038-13E4-5E44-847A-E743C0E062BA}"/>
              </a:ext>
            </a:extLst>
          </p:cNvPr>
          <p:cNvSpPr txBox="1">
            <a:spLocks/>
          </p:cNvSpPr>
          <p:nvPr/>
        </p:nvSpPr>
        <p:spPr>
          <a:xfrm>
            <a:off x="2811805" y="3089191"/>
            <a:ext cx="8089763" cy="26690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of family physicians who trained in Ontario did so at U of T</a:t>
            </a:r>
          </a:p>
          <a:p>
            <a:pPr marL="0" indent="0">
              <a:buFont typeface="Arial" panose="020B0604020202020204" pitchFamily="34" charset="0"/>
              <a:buNone/>
            </a:pPr>
            <a:endParaRPr lang="en-CA" sz="16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of specialists who trained in Ontario did so at U of T</a:t>
            </a:r>
          </a:p>
          <a:p>
            <a:pPr marL="0" indent="0">
              <a:buFont typeface="Arial" panose="020B0604020202020204" pitchFamily="34" charset="0"/>
              <a:buNone/>
            </a:pPr>
            <a:endParaRPr lang="en-CA" sz="16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of Ontario trained family physicians and</a:t>
            </a:r>
          </a:p>
          <a:p>
            <a:pPr marL="0" indent="0">
              <a:buFont typeface="Arial" panose="020B0604020202020204" pitchFamily="34" charset="0"/>
              <a:buNone/>
            </a:pPr>
            <a:endParaRPr lang="en-CA" sz="16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of specialists in the GTA are U of T graduates</a:t>
            </a:r>
          </a:p>
        </p:txBody>
      </p:sp>
      <p:sp>
        <p:nvSpPr>
          <p:cNvPr id="10" name="TextBox 9">
            <a:extLst>
              <a:ext uri="{FF2B5EF4-FFF2-40B4-BE49-F238E27FC236}">
                <a16:creationId xmlns:a16="http://schemas.microsoft.com/office/drawing/2014/main" id="{3A04C021-515E-EC40-A076-1ED7311F584E}"/>
              </a:ext>
            </a:extLst>
          </p:cNvPr>
          <p:cNvSpPr txBox="1"/>
          <p:nvPr/>
        </p:nvSpPr>
        <p:spPr>
          <a:xfrm>
            <a:off x="1433586" y="2812610"/>
            <a:ext cx="1367245"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35</a:t>
            </a:r>
            <a:r>
              <a:rPr lang="en-US" sz="3600" b="1" dirty="0">
                <a:latin typeface="Arial" panose="020B0604020202020204" pitchFamily="34" charset="0"/>
                <a:cs typeface="Arial" panose="020B0604020202020204" pitchFamily="34" charset="0"/>
              </a:rPr>
              <a:t>%</a:t>
            </a:r>
          </a:p>
        </p:txBody>
      </p:sp>
      <p:sp>
        <p:nvSpPr>
          <p:cNvPr id="11" name="TextBox 10">
            <a:extLst>
              <a:ext uri="{FF2B5EF4-FFF2-40B4-BE49-F238E27FC236}">
                <a16:creationId xmlns:a16="http://schemas.microsoft.com/office/drawing/2014/main" id="{B63D1C47-AE15-EB4E-8ADD-2FC626DFC179}"/>
              </a:ext>
            </a:extLst>
          </p:cNvPr>
          <p:cNvSpPr txBox="1"/>
          <p:nvPr/>
        </p:nvSpPr>
        <p:spPr>
          <a:xfrm>
            <a:off x="1433586" y="3514676"/>
            <a:ext cx="1367245"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54</a:t>
            </a:r>
            <a:r>
              <a:rPr lang="en-US" sz="3600" b="1" dirty="0">
                <a:latin typeface="Arial" panose="020B0604020202020204" pitchFamily="34" charset="0"/>
                <a:cs typeface="Arial" panose="020B0604020202020204" pitchFamily="34" charset="0"/>
              </a:rPr>
              <a:t>%</a:t>
            </a:r>
          </a:p>
        </p:txBody>
      </p:sp>
      <p:sp>
        <p:nvSpPr>
          <p:cNvPr id="12" name="TextBox 11">
            <a:extLst>
              <a:ext uri="{FF2B5EF4-FFF2-40B4-BE49-F238E27FC236}">
                <a16:creationId xmlns:a16="http://schemas.microsoft.com/office/drawing/2014/main" id="{7604233F-2DDD-E840-80AE-B66C7E3FA5BF}"/>
              </a:ext>
            </a:extLst>
          </p:cNvPr>
          <p:cNvSpPr txBox="1"/>
          <p:nvPr/>
        </p:nvSpPr>
        <p:spPr>
          <a:xfrm>
            <a:off x="1433586" y="4189077"/>
            <a:ext cx="1367245"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58</a:t>
            </a:r>
            <a:r>
              <a:rPr lang="en-US" sz="3600" b="1" dirty="0">
                <a:latin typeface="Arial" panose="020B0604020202020204" pitchFamily="34" charset="0"/>
                <a:cs typeface="Arial" panose="020B0604020202020204" pitchFamily="34" charset="0"/>
              </a:rPr>
              <a:t>%</a:t>
            </a:r>
          </a:p>
        </p:txBody>
      </p:sp>
      <p:sp>
        <p:nvSpPr>
          <p:cNvPr id="16" name="TextBox 15">
            <a:extLst>
              <a:ext uri="{FF2B5EF4-FFF2-40B4-BE49-F238E27FC236}">
                <a16:creationId xmlns:a16="http://schemas.microsoft.com/office/drawing/2014/main" id="{499BB336-9656-4B4E-9651-C255AC767E0F}"/>
              </a:ext>
            </a:extLst>
          </p:cNvPr>
          <p:cNvSpPr txBox="1"/>
          <p:nvPr/>
        </p:nvSpPr>
        <p:spPr>
          <a:xfrm>
            <a:off x="1433586" y="4912402"/>
            <a:ext cx="1367245"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69</a:t>
            </a:r>
            <a:r>
              <a:rPr lang="en-US" sz="3600" b="1" dirty="0">
                <a:latin typeface="Arial" panose="020B0604020202020204" pitchFamily="34" charset="0"/>
                <a:cs typeface="Arial" panose="020B0604020202020204" pitchFamily="34" charset="0"/>
              </a:rPr>
              <a:t>%</a:t>
            </a:r>
          </a:p>
        </p:txBody>
      </p:sp>
      <p:pic>
        <p:nvPicPr>
          <p:cNvPr id="2" name="Picture 1">
            <a:extLst>
              <a:ext uri="{FF2B5EF4-FFF2-40B4-BE49-F238E27FC236}">
                <a16:creationId xmlns:a16="http://schemas.microsoft.com/office/drawing/2014/main" id="{CF3F368D-2A89-1019-04A6-B17DC2A4F006}"/>
              </a:ext>
            </a:extLst>
          </p:cNvPr>
          <p:cNvPicPr>
            <a:picLocks noChangeAspect="1"/>
          </p:cNvPicPr>
          <p:nvPr/>
        </p:nvPicPr>
        <p:blipFill>
          <a:blip r:embed="rId2"/>
          <a:stretch>
            <a:fillRect/>
          </a:stretch>
        </p:blipFill>
        <p:spPr>
          <a:xfrm>
            <a:off x="0" y="6044871"/>
            <a:ext cx="12192000" cy="830452"/>
          </a:xfrm>
          <a:prstGeom prst="rect">
            <a:avLst/>
          </a:prstGeom>
        </p:spPr>
      </p:pic>
    </p:spTree>
    <p:extLst>
      <p:ext uri="{BB962C8B-B14F-4D97-AF65-F5344CB8AC3E}">
        <p14:creationId xmlns:p14="http://schemas.microsoft.com/office/powerpoint/2010/main" val="1862372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5CCBFC-8FAA-B645-A03C-B3AFFD7C2D41}"/>
              </a:ext>
            </a:extLst>
          </p:cNvPr>
          <p:cNvSpPr>
            <a:spLocks noGrp="1"/>
          </p:cNvSpPr>
          <p:nvPr>
            <p:ph idx="1"/>
          </p:nvPr>
        </p:nvSpPr>
        <p:spPr>
          <a:xfrm>
            <a:off x="1729740" y="1330263"/>
            <a:ext cx="8732520" cy="300828"/>
          </a:xfrm>
        </p:spPr>
        <p:txBody>
          <a:bodyPr>
            <a:normAutofit/>
          </a:bodyPr>
          <a:lstStyle/>
          <a:p>
            <a:pPr marL="0" indent="0">
              <a:buNone/>
            </a:pPr>
            <a:r>
              <a:rPr lang="en-CA" sz="1200" dirty="0">
                <a:latin typeface="Arial" panose="020B0604020202020204" pitchFamily="34" charset="0"/>
                <a:cs typeface="Arial" panose="020B0604020202020204" pitchFamily="34" charset="0"/>
              </a:rPr>
              <a:t>FY 2017 – FY 2021</a:t>
            </a:r>
            <a:endParaRPr lang="en-CA" sz="2100" dirty="0">
              <a:latin typeface="Arial" panose="020B0604020202020204" pitchFamily="34" charset="0"/>
              <a:cs typeface="Arial" panose="020B0604020202020204" pitchFamily="34" charset="0"/>
            </a:endParaRPr>
          </a:p>
        </p:txBody>
      </p:sp>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dirty="0">
                <a:latin typeface="Arial" panose="020B0604020202020204" pitchFamily="34" charset="0"/>
                <a:cs typeface="Arial" panose="020B0604020202020204" pitchFamily="34" charset="0"/>
              </a:rPr>
              <a:t>How We Innovate</a:t>
            </a:r>
          </a:p>
        </p:txBody>
      </p:sp>
      <p:sp>
        <p:nvSpPr>
          <p:cNvPr id="9" name="Content Placeholder 2">
            <a:extLst>
              <a:ext uri="{FF2B5EF4-FFF2-40B4-BE49-F238E27FC236}">
                <a16:creationId xmlns:a16="http://schemas.microsoft.com/office/drawing/2014/main" id="{F2BF7038-13E4-5E44-847A-E743C0E062BA}"/>
              </a:ext>
            </a:extLst>
          </p:cNvPr>
          <p:cNvSpPr txBox="1">
            <a:spLocks/>
          </p:cNvSpPr>
          <p:nvPr/>
        </p:nvSpPr>
        <p:spPr>
          <a:xfrm>
            <a:off x="2989647" y="2199499"/>
            <a:ext cx="8089763" cy="33363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sz="1600" dirty="0">
                <a:latin typeface="Arial" panose="020B0604020202020204" pitchFamily="34" charset="0"/>
                <a:cs typeface="Arial" panose="020B0604020202020204" pitchFamily="34" charset="0"/>
              </a:rPr>
              <a:t>of 864 new invention disclosures filed at U of T came from Medicine</a:t>
            </a:r>
          </a:p>
          <a:p>
            <a:pPr marL="0" indent="0">
              <a:buNone/>
            </a:pPr>
            <a:endParaRPr lang="en-CA" sz="1600" dirty="0">
              <a:latin typeface="Arial" panose="020B0604020202020204" pitchFamily="34" charset="0"/>
              <a:cs typeface="Arial" panose="020B0604020202020204" pitchFamily="34" charset="0"/>
            </a:endParaRPr>
          </a:p>
          <a:p>
            <a:pPr marL="0" indent="0">
              <a:buNone/>
            </a:pPr>
            <a:r>
              <a:rPr lang="en-CA" sz="1600" dirty="0">
                <a:latin typeface="Arial" panose="020B0604020202020204" pitchFamily="34" charset="0"/>
                <a:cs typeface="Arial" panose="020B0604020202020204" pitchFamily="34" charset="0"/>
              </a:rPr>
              <a:t>of 395 new priority patent applications filed by U of T came from Medicine</a:t>
            </a:r>
          </a:p>
          <a:p>
            <a:pPr marL="0" indent="0">
              <a:buNone/>
            </a:pPr>
            <a:endParaRPr lang="en-CA" sz="16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of 240 US patents issued tied to U of T came from Medicine</a:t>
            </a:r>
          </a:p>
          <a:p>
            <a:pPr marL="0" indent="0">
              <a:buFont typeface="Arial" panose="020B0604020202020204" pitchFamily="34" charset="0"/>
              <a:buNone/>
            </a:pPr>
            <a:endParaRPr lang="en-CA" sz="16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of 198 new licenses and options at U of T came from Medicine</a:t>
            </a:r>
          </a:p>
          <a:p>
            <a:pPr marL="0" indent="0">
              <a:buFont typeface="Arial" panose="020B0604020202020204" pitchFamily="34" charset="0"/>
              <a:buNone/>
            </a:pPr>
            <a:endParaRPr lang="en-CA" sz="16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of 62 new start-up companies at U of T came from Medicine</a:t>
            </a:r>
          </a:p>
        </p:txBody>
      </p:sp>
      <p:sp>
        <p:nvSpPr>
          <p:cNvPr id="13" name="TextBox 12">
            <a:extLst>
              <a:ext uri="{FF2B5EF4-FFF2-40B4-BE49-F238E27FC236}">
                <a16:creationId xmlns:a16="http://schemas.microsoft.com/office/drawing/2014/main" id="{2B454D61-805C-1B45-9EBB-E91AC7CB7CB4}"/>
              </a:ext>
            </a:extLst>
          </p:cNvPr>
          <p:cNvSpPr txBox="1"/>
          <p:nvPr/>
        </p:nvSpPr>
        <p:spPr>
          <a:xfrm>
            <a:off x="1612367" y="1920494"/>
            <a:ext cx="1367245"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220</a:t>
            </a:r>
          </a:p>
        </p:txBody>
      </p:sp>
      <p:sp>
        <p:nvSpPr>
          <p:cNvPr id="14" name="TextBox 13">
            <a:extLst>
              <a:ext uri="{FF2B5EF4-FFF2-40B4-BE49-F238E27FC236}">
                <a16:creationId xmlns:a16="http://schemas.microsoft.com/office/drawing/2014/main" id="{87BA616C-1464-9844-97EF-0E48CBD16712}"/>
              </a:ext>
            </a:extLst>
          </p:cNvPr>
          <p:cNvSpPr txBox="1"/>
          <p:nvPr/>
        </p:nvSpPr>
        <p:spPr>
          <a:xfrm>
            <a:off x="1612367" y="2608216"/>
            <a:ext cx="1367245" cy="646331"/>
          </a:xfrm>
          <a:prstGeom prst="rect">
            <a:avLst/>
          </a:prstGeom>
          <a:noFill/>
        </p:spPr>
        <p:txBody>
          <a:bodyPr wrap="square" rtlCol="0">
            <a:spAutoFit/>
          </a:bodyPr>
          <a:lstStyle/>
          <a:p>
            <a:pPr algn="r"/>
            <a:r>
              <a:rPr lang="en-US" sz="3600" b="1" dirty="0">
                <a:latin typeface="Arial" panose="020B0604020202020204" pitchFamily="34" charset="0"/>
                <a:cs typeface="Arial" panose="020B0604020202020204" pitchFamily="34" charset="0"/>
              </a:rPr>
              <a:t>64</a:t>
            </a:r>
          </a:p>
        </p:txBody>
      </p:sp>
      <p:sp>
        <p:nvSpPr>
          <p:cNvPr id="15" name="TextBox 14">
            <a:extLst>
              <a:ext uri="{FF2B5EF4-FFF2-40B4-BE49-F238E27FC236}">
                <a16:creationId xmlns:a16="http://schemas.microsoft.com/office/drawing/2014/main" id="{8EA40B88-27D7-A74F-8285-219563025A27}"/>
              </a:ext>
            </a:extLst>
          </p:cNvPr>
          <p:cNvSpPr txBox="1"/>
          <p:nvPr/>
        </p:nvSpPr>
        <p:spPr>
          <a:xfrm>
            <a:off x="1612367" y="3300548"/>
            <a:ext cx="1367245" cy="646331"/>
          </a:xfrm>
          <a:prstGeom prst="rect">
            <a:avLst/>
          </a:prstGeom>
          <a:noFill/>
        </p:spPr>
        <p:txBody>
          <a:bodyPr wrap="square" rtlCol="0">
            <a:spAutoFit/>
          </a:bodyPr>
          <a:lstStyle/>
          <a:p>
            <a:pPr algn="r"/>
            <a:r>
              <a:rPr lang="en-US" sz="3600" b="1" dirty="0">
                <a:latin typeface="Arial" panose="020B0604020202020204" pitchFamily="34" charset="0"/>
                <a:cs typeface="Arial" panose="020B0604020202020204" pitchFamily="34" charset="0"/>
              </a:rPr>
              <a:t>42</a:t>
            </a:r>
          </a:p>
        </p:txBody>
      </p:sp>
      <p:sp>
        <p:nvSpPr>
          <p:cNvPr id="18" name="TextBox 17">
            <a:extLst>
              <a:ext uri="{FF2B5EF4-FFF2-40B4-BE49-F238E27FC236}">
                <a16:creationId xmlns:a16="http://schemas.microsoft.com/office/drawing/2014/main" id="{677A0134-447A-F24B-BE55-92118618E7F7}"/>
              </a:ext>
            </a:extLst>
          </p:cNvPr>
          <p:cNvSpPr txBox="1"/>
          <p:nvPr/>
        </p:nvSpPr>
        <p:spPr>
          <a:xfrm>
            <a:off x="1612367" y="4005173"/>
            <a:ext cx="1367245" cy="646331"/>
          </a:xfrm>
          <a:prstGeom prst="rect">
            <a:avLst/>
          </a:prstGeom>
          <a:noFill/>
        </p:spPr>
        <p:txBody>
          <a:bodyPr wrap="square" rtlCol="0">
            <a:spAutoFit/>
          </a:bodyPr>
          <a:lstStyle/>
          <a:p>
            <a:pPr algn="r"/>
            <a:r>
              <a:rPr lang="en-US" sz="3600" b="1" dirty="0">
                <a:latin typeface="Arial" panose="020B0604020202020204" pitchFamily="34" charset="0"/>
                <a:cs typeface="Arial" panose="020B0604020202020204" pitchFamily="34" charset="0"/>
              </a:rPr>
              <a:t>34</a:t>
            </a:r>
          </a:p>
        </p:txBody>
      </p:sp>
      <p:sp>
        <p:nvSpPr>
          <p:cNvPr id="19" name="TextBox 18">
            <a:extLst>
              <a:ext uri="{FF2B5EF4-FFF2-40B4-BE49-F238E27FC236}">
                <a16:creationId xmlns:a16="http://schemas.microsoft.com/office/drawing/2014/main" id="{E31FEDA2-3C35-EB4B-A0D3-8B7EFAC1EA57}"/>
              </a:ext>
            </a:extLst>
          </p:cNvPr>
          <p:cNvSpPr txBox="1"/>
          <p:nvPr/>
        </p:nvSpPr>
        <p:spPr>
          <a:xfrm>
            <a:off x="1612367" y="4701858"/>
            <a:ext cx="1367245" cy="646331"/>
          </a:xfrm>
          <a:prstGeom prst="rect">
            <a:avLst/>
          </a:prstGeom>
          <a:noFill/>
        </p:spPr>
        <p:txBody>
          <a:bodyPr wrap="square" rtlCol="0">
            <a:spAutoFit/>
          </a:bodyPr>
          <a:lstStyle/>
          <a:p>
            <a:pPr algn="r"/>
            <a:r>
              <a:rPr lang="en-US" sz="3600" b="1" dirty="0">
                <a:latin typeface="Arial" panose="020B0604020202020204" pitchFamily="34" charset="0"/>
                <a:cs typeface="Arial" panose="020B0604020202020204" pitchFamily="34" charset="0"/>
              </a:rPr>
              <a:t>9</a:t>
            </a:r>
          </a:p>
        </p:txBody>
      </p:sp>
      <p:pic>
        <p:nvPicPr>
          <p:cNvPr id="2" name="Picture 1">
            <a:extLst>
              <a:ext uri="{FF2B5EF4-FFF2-40B4-BE49-F238E27FC236}">
                <a16:creationId xmlns:a16="http://schemas.microsoft.com/office/drawing/2014/main" id="{7801800C-298B-5889-F6D7-FC3BCF5D4802}"/>
              </a:ext>
            </a:extLst>
          </p:cNvPr>
          <p:cNvPicPr>
            <a:picLocks noChangeAspect="1"/>
          </p:cNvPicPr>
          <p:nvPr/>
        </p:nvPicPr>
        <p:blipFill>
          <a:blip r:embed="rId2"/>
          <a:stretch>
            <a:fillRect/>
          </a:stretch>
        </p:blipFill>
        <p:spPr>
          <a:xfrm>
            <a:off x="0" y="6044871"/>
            <a:ext cx="12192000" cy="830452"/>
          </a:xfrm>
          <a:prstGeom prst="rect">
            <a:avLst/>
          </a:prstGeom>
        </p:spPr>
      </p:pic>
    </p:spTree>
    <p:extLst>
      <p:ext uri="{BB962C8B-B14F-4D97-AF65-F5344CB8AC3E}">
        <p14:creationId xmlns:p14="http://schemas.microsoft.com/office/powerpoint/2010/main" val="3461107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5CCBFC-8FAA-B645-A03C-B3AFFD7C2D41}"/>
              </a:ext>
            </a:extLst>
          </p:cNvPr>
          <p:cNvSpPr>
            <a:spLocks noGrp="1"/>
          </p:cNvSpPr>
          <p:nvPr>
            <p:ph idx="1"/>
          </p:nvPr>
        </p:nvSpPr>
        <p:spPr>
          <a:xfrm>
            <a:off x="1729740" y="1330260"/>
            <a:ext cx="8732520" cy="2706085"/>
          </a:xfrm>
        </p:spPr>
        <p:txBody>
          <a:bodyPr>
            <a:normAutofit/>
          </a:bodyPr>
          <a:lstStyle/>
          <a:p>
            <a:pPr marL="0" indent="0">
              <a:buNone/>
            </a:pPr>
            <a:r>
              <a:rPr lang="en-CA" sz="2100" dirty="0" err="1">
                <a:latin typeface="Arial" panose="020B0604020202020204" pitchFamily="34" charset="0"/>
                <a:cs typeface="Arial" panose="020B0604020202020204" pitchFamily="34" charset="0"/>
              </a:rPr>
              <a:t>Temerty</a:t>
            </a:r>
            <a:r>
              <a:rPr lang="en-CA" sz="2100" dirty="0">
                <a:latin typeface="Arial" panose="020B0604020202020204" pitchFamily="34" charset="0"/>
                <a:cs typeface="Arial" panose="020B0604020202020204" pitchFamily="34" charset="0"/>
              </a:rPr>
              <a:t> Medicine, including its researchers at TAHSN-affiliated institutes, received nearly $925M in research funding in 2019-20 and saw a 4.2 per cent increase in annual support from Tri-Agency Funding (CIHR, NSERC, SSHRC) from the prior year. Collectively, </a:t>
            </a:r>
            <a:r>
              <a:rPr lang="en-CA" sz="2100" dirty="0" err="1">
                <a:latin typeface="Arial" panose="020B0604020202020204" pitchFamily="34" charset="0"/>
                <a:cs typeface="Arial" panose="020B0604020202020204" pitchFamily="34" charset="0"/>
              </a:rPr>
              <a:t>Temerty</a:t>
            </a:r>
            <a:r>
              <a:rPr lang="en-CA" sz="2100" dirty="0">
                <a:latin typeface="Arial" panose="020B0604020202020204" pitchFamily="34" charset="0"/>
                <a:cs typeface="Arial" panose="020B0604020202020204" pitchFamily="34" charset="0"/>
              </a:rPr>
              <a:t> Medicine receives roughly one-quarter of all Tri-Agency Funding awarded in Canada. With federal funding envelopes remaining relatively static in recent years, U of T Medicine has continued to diversify and increase funding from other sources, including not-for-profit (5.7% increase from prior year) and industry (24.1% increase from prior year).</a:t>
            </a:r>
          </a:p>
        </p:txBody>
      </p:sp>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latin typeface="Arial" panose="020B0604020202020204" pitchFamily="34" charset="0"/>
                <a:cs typeface="Arial" panose="020B0604020202020204" pitchFamily="34" charset="0"/>
              </a:rPr>
              <a:t>Research Numbers</a:t>
            </a:r>
          </a:p>
        </p:txBody>
      </p:sp>
      <p:sp>
        <p:nvSpPr>
          <p:cNvPr id="9" name="Content Placeholder 2">
            <a:extLst>
              <a:ext uri="{FF2B5EF4-FFF2-40B4-BE49-F238E27FC236}">
                <a16:creationId xmlns:a16="http://schemas.microsoft.com/office/drawing/2014/main" id="{F2BF7038-13E4-5E44-847A-E743C0E062BA}"/>
              </a:ext>
            </a:extLst>
          </p:cNvPr>
          <p:cNvSpPr txBox="1">
            <a:spLocks/>
          </p:cNvSpPr>
          <p:nvPr/>
        </p:nvSpPr>
        <p:spPr>
          <a:xfrm>
            <a:off x="3141558" y="4477786"/>
            <a:ext cx="8089763" cy="12109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Total Awards in 2019-20</a:t>
            </a:r>
          </a:p>
          <a:p>
            <a:pPr marL="0" indent="0">
              <a:buFont typeface="Arial" panose="020B0604020202020204" pitchFamily="34" charset="0"/>
              <a:buNone/>
            </a:pPr>
            <a:endParaRPr lang="en-CA" sz="16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CA" sz="1600" dirty="0">
                <a:latin typeface="Arial" panose="020B0604020202020204" pitchFamily="34" charset="0"/>
                <a:cs typeface="Arial" panose="020B0604020202020204" pitchFamily="34" charset="0"/>
              </a:rPr>
              <a:t>Total Funding (millions)</a:t>
            </a:r>
          </a:p>
        </p:txBody>
      </p:sp>
      <p:sp>
        <p:nvSpPr>
          <p:cNvPr id="7" name="TextBox 6">
            <a:extLst>
              <a:ext uri="{FF2B5EF4-FFF2-40B4-BE49-F238E27FC236}">
                <a16:creationId xmlns:a16="http://schemas.microsoft.com/office/drawing/2014/main" id="{FE2263FA-09E9-9B43-B68A-F521EE535F04}"/>
              </a:ext>
            </a:extLst>
          </p:cNvPr>
          <p:cNvSpPr txBox="1"/>
          <p:nvPr/>
        </p:nvSpPr>
        <p:spPr>
          <a:xfrm>
            <a:off x="1313201" y="4200827"/>
            <a:ext cx="1841863"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8,273</a:t>
            </a:r>
          </a:p>
        </p:txBody>
      </p:sp>
      <p:sp>
        <p:nvSpPr>
          <p:cNvPr id="10" name="TextBox 9">
            <a:extLst>
              <a:ext uri="{FF2B5EF4-FFF2-40B4-BE49-F238E27FC236}">
                <a16:creationId xmlns:a16="http://schemas.microsoft.com/office/drawing/2014/main" id="{06D5FEA7-A4FB-8F48-BBDE-25155A8B729D}"/>
              </a:ext>
            </a:extLst>
          </p:cNvPr>
          <p:cNvSpPr txBox="1"/>
          <p:nvPr/>
        </p:nvSpPr>
        <p:spPr>
          <a:xfrm>
            <a:off x="1787819" y="4888548"/>
            <a:ext cx="1367245" cy="646331"/>
          </a:xfrm>
          <a:prstGeom prst="rect">
            <a:avLst/>
          </a:prstGeom>
          <a:noFill/>
        </p:spPr>
        <p:txBody>
          <a:bodyPr wrap="square" rtlCol="0">
            <a:spAutoFit/>
          </a:bodyPr>
          <a:lstStyle/>
          <a:p>
            <a:pPr algn="r"/>
            <a:r>
              <a:rPr lang="en-US" sz="3600" b="1" spc="-150" dirty="0">
                <a:latin typeface="Arial" panose="020B0604020202020204" pitchFamily="34" charset="0"/>
                <a:cs typeface="Arial" panose="020B0604020202020204" pitchFamily="34" charset="0"/>
              </a:rPr>
              <a:t>$925</a:t>
            </a:r>
          </a:p>
        </p:txBody>
      </p:sp>
      <p:pic>
        <p:nvPicPr>
          <p:cNvPr id="2" name="Picture 1">
            <a:extLst>
              <a:ext uri="{FF2B5EF4-FFF2-40B4-BE49-F238E27FC236}">
                <a16:creationId xmlns:a16="http://schemas.microsoft.com/office/drawing/2014/main" id="{650C8E2C-5B72-ABF0-05EC-AB36DAC154A8}"/>
              </a:ext>
            </a:extLst>
          </p:cNvPr>
          <p:cNvPicPr>
            <a:picLocks noChangeAspect="1"/>
          </p:cNvPicPr>
          <p:nvPr/>
        </p:nvPicPr>
        <p:blipFill>
          <a:blip r:embed="rId2"/>
          <a:stretch>
            <a:fillRect/>
          </a:stretch>
        </p:blipFill>
        <p:spPr>
          <a:xfrm>
            <a:off x="0" y="6044871"/>
            <a:ext cx="12192000" cy="830452"/>
          </a:xfrm>
          <a:prstGeom prst="rect">
            <a:avLst/>
          </a:prstGeom>
        </p:spPr>
      </p:pic>
    </p:spTree>
    <p:extLst>
      <p:ext uri="{BB962C8B-B14F-4D97-AF65-F5344CB8AC3E}">
        <p14:creationId xmlns:p14="http://schemas.microsoft.com/office/powerpoint/2010/main" val="1444548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latin typeface="Arial" panose="020B0604020202020204" pitchFamily="34" charset="0"/>
                <a:cs typeface="Arial" panose="020B0604020202020204" pitchFamily="34" charset="0"/>
              </a:rPr>
              <a:t>Research Funding Sources</a:t>
            </a:r>
          </a:p>
        </p:txBody>
      </p:sp>
      <p:pic>
        <p:nvPicPr>
          <p:cNvPr id="4" name="Picture 3" descr="Chart, line chart&#10;&#10;Description automatically generated">
            <a:extLst>
              <a:ext uri="{FF2B5EF4-FFF2-40B4-BE49-F238E27FC236}">
                <a16:creationId xmlns:a16="http://schemas.microsoft.com/office/drawing/2014/main" id="{871255FE-297C-9D8B-3185-ACE901CEDCE9}"/>
              </a:ext>
            </a:extLst>
          </p:cNvPr>
          <p:cNvPicPr>
            <a:picLocks noChangeAspect="1"/>
          </p:cNvPicPr>
          <p:nvPr/>
        </p:nvPicPr>
        <p:blipFill>
          <a:blip r:embed="rId2"/>
          <a:stretch>
            <a:fillRect/>
          </a:stretch>
        </p:blipFill>
        <p:spPr>
          <a:xfrm>
            <a:off x="1104900" y="1295415"/>
            <a:ext cx="8732520" cy="4499581"/>
          </a:xfrm>
          <a:prstGeom prst="rect">
            <a:avLst/>
          </a:prstGeom>
        </p:spPr>
      </p:pic>
      <p:pic>
        <p:nvPicPr>
          <p:cNvPr id="5" name="Picture 4">
            <a:extLst>
              <a:ext uri="{FF2B5EF4-FFF2-40B4-BE49-F238E27FC236}">
                <a16:creationId xmlns:a16="http://schemas.microsoft.com/office/drawing/2014/main" id="{4A99CC5B-42D5-8B34-5D7C-9CB10BF8AECA}"/>
              </a:ext>
            </a:extLst>
          </p:cNvPr>
          <p:cNvPicPr>
            <a:picLocks noChangeAspect="1"/>
          </p:cNvPicPr>
          <p:nvPr/>
        </p:nvPicPr>
        <p:blipFill>
          <a:blip r:embed="rId3"/>
          <a:stretch>
            <a:fillRect/>
          </a:stretch>
        </p:blipFill>
        <p:spPr>
          <a:xfrm>
            <a:off x="0" y="6044871"/>
            <a:ext cx="12192000" cy="830452"/>
          </a:xfrm>
          <a:prstGeom prst="rect">
            <a:avLst/>
          </a:prstGeom>
        </p:spPr>
      </p:pic>
    </p:spTree>
    <p:extLst>
      <p:ext uri="{BB962C8B-B14F-4D97-AF65-F5344CB8AC3E}">
        <p14:creationId xmlns:p14="http://schemas.microsoft.com/office/powerpoint/2010/main" val="2954214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latin typeface="Arial" panose="020B0604020202020204" pitchFamily="34" charset="0"/>
                <a:cs typeface="Arial" panose="020B0604020202020204" pitchFamily="34" charset="0"/>
              </a:rPr>
              <a:t>Articles in Top Journals (Canada)</a:t>
            </a:r>
          </a:p>
        </p:txBody>
      </p:sp>
      <p:sp>
        <p:nvSpPr>
          <p:cNvPr id="9" name="Content Placeholder 2">
            <a:extLst>
              <a:ext uri="{FF2B5EF4-FFF2-40B4-BE49-F238E27FC236}">
                <a16:creationId xmlns:a16="http://schemas.microsoft.com/office/drawing/2014/main" id="{806EA3CC-5E5A-B34B-A498-FB44256D6701}"/>
              </a:ext>
            </a:extLst>
          </p:cNvPr>
          <p:cNvSpPr>
            <a:spLocks noGrp="1"/>
          </p:cNvSpPr>
          <p:nvPr>
            <p:ph idx="1"/>
          </p:nvPr>
        </p:nvSpPr>
        <p:spPr>
          <a:xfrm>
            <a:off x="1729740" y="1165502"/>
            <a:ext cx="8732520" cy="671531"/>
          </a:xfrm>
        </p:spPr>
        <p:txBody>
          <a:bodyPr>
            <a:normAutofit/>
          </a:bodyPr>
          <a:lstStyle/>
          <a:p>
            <a:pPr marL="0" indent="0">
              <a:buNone/>
            </a:pPr>
            <a:r>
              <a:rPr lang="en-CA" sz="1200" dirty="0">
                <a:latin typeface="Arial" panose="020B0604020202020204" pitchFamily="34" charset="0"/>
                <a:cs typeface="Arial" panose="020B0604020202020204" pitchFamily="34" charset="0"/>
              </a:rPr>
              <a:t>Number of publications in the 50 highest impact journals in medicine and related fields.</a:t>
            </a:r>
          </a:p>
          <a:p>
            <a:pPr marL="0" indent="0">
              <a:buNone/>
            </a:pPr>
            <a:r>
              <a:rPr lang="en-CA" sz="1200" dirty="0">
                <a:latin typeface="Arial" panose="020B0604020202020204" pitchFamily="34" charset="0"/>
                <a:cs typeface="Arial" panose="020B0604020202020204" pitchFamily="34" charset="0"/>
              </a:rPr>
              <a:t>Source: Web of Science, 2020</a:t>
            </a:r>
          </a:p>
        </p:txBody>
      </p:sp>
      <p:pic>
        <p:nvPicPr>
          <p:cNvPr id="3" name="Picture 2" descr="Chart, bar chart&#10;&#10;Description automatically generated">
            <a:extLst>
              <a:ext uri="{FF2B5EF4-FFF2-40B4-BE49-F238E27FC236}">
                <a16:creationId xmlns:a16="http://schemas.microsoft.com/office/drawing/2014/main" id="{6F6C8C30-4553-B346-28AD-5E316256B1CA}"/>
              </a:ext>
            </a:extLst>
          </p:cNvPr>
          <p:cNvPicPr>
            <a:picLocks noChangeAspect="1"/>
          </p:cNvPicPr>
          <p:nvPr/>
        </p:nvPicPr>
        <p:blipFill>
          <a:blip r:embed="rId2"/>
          <a:stretch>
            <a:fillRect/>
          </a:stretch>
        </p:blipFill>
        <p:spPr>
          <a:xfrm>
            <a:off x="1729740" y="1837033"/>
            <a:ext cx="7455174" cy="3856548"/>
          </a:xfrm>
          <a:prstGeom prst="rect">
            <a:avLst/>
          </a:prstGeom>
        </p:spPr>
      </p:pic>
      <p:pic>
        <p:nvPicPr>
          <p:cNvPr id="4" name="Picture 3">
            <a:extLst>
              <a:ext uri="{FF2B5EF4-FFF2-40B4-BE49-F238E27FC236}">
                <a16:creationId xmlns:a16="http://schemas.microsoft.com/office/drawing/2014/main" id="{FAF2B1CD-546A-96EA-E291-8001571C0A08}"/>
              </a:ext>
            </a:extLst>
          </p:cNvPr>
          <p:cNvPicPr>
            <a:picLocks noChangeAspect="1"/>
          </p:cNvPicPr>
          <p:nvPr/>
        </p:nvPicPr>
        <p:blipFill>
          <a:blip r:embed="rId3"/>
          <a:stretch>
            <a:fillRect/>
          </a:stretch>
        </p:blipFill>
        <p:spPr>
          <a:xfrm>
            <a:off x="0" y="6044871"/>
            <a:ext cx="12192000" cy="830452"/>
          </a:xfrm>
          <a:prstGeom prst="rect">
            <a:avLst/>
          </a:prstGeom>
        </p:spPr>
      </p:pic>
    </p:spTree>
    <p:extLst>
      <p:ext uri="{BB962C8B-B14F-4D97-AF65-F5344CB8AC3E}">
        <p14:creationId xmlns:p14="http://schemas.microsoft.com/office/powerpoint/2010/main" val="3954678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6668471A-8A94-8249-A912-D84117013842}"/>
              </a:ext>
            </a:extLst>
          </p:cNvPr>
          <p:cNvSpPr txBox="1">
            <a:spLocks/>
          </p:cNvSpPr>
          <p:nvPr/>
        </p:nvSpPr>
        <p:spPr>
          <a:xfrm>
            <a:off x="1729740" y="651497"/>
            <a:ext cx="8732520" cy="5265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CA" dirty="0">
                <a:latin typeface="Arial" panose="020B0604020202020204" pitchFamily="34" charset="0"/>
                <a:cs typeface="Arial" panose="020B0604020202020204" pitchFamily="34" charset="0"/>
              </a:rPr>
              <a:t>Articles in Top Journals (World)</a:t>
            </a:r>
          </a:p>
        </p:txBody>
      </p:sp>
      <p:sp>
        <p:nvSpPr>
          <p:cNvPr id="9" name="Content Placeholder 2">
            <a:extLst>
              <a:ext uri="{FF2B5EF4-FFF2-40B4-BE49-F238E27FC236}">
                <a16:creationId xmlns:a16="http://schemas.microsoft.com/office/drawing/2014/main" id="{806EA3CC-5E5A-B34B-A498-FB44256D6701}"/>
              </a:ext>
            </a:extLst>
          </p:cNvPr>
          <p:cNvSpPr>
            <a:spLocks noGrp="1"/>
          </p:cNvSpPr>
          <p:nvPr>
            <p:ph idx="1"/>
          </p:nvPr>
        </p:nvSpPr>
        <p:spPr>
          <a:xfrm>
            <a:off x="1729740" y="1165502"/>
            <a:ext cx="8732520" cy="805419"/>
          </a:xfrm>
        </p:spPr>
        <p:txBody>
          <a:bodyPr>
            <a:normAutofit/>
          </a:bodyPr>
          <a:lstStyle/>
          <a:p>
            <a:pPr marL="0" indent="0">
              <a:buNone/>
            </a:pPr>
            <a:r>
              <a:rPr lang="en-CA" sz="1200" dirty="0">
                <a:latin typeface="Arial" panose="020B0604020202020204" pitchFamily="34" charset="0"/>
                <a:cs typeface="Arial" panose="020B0604020202020204" pitchFamily="34" charset="0"/>
              </a:rPr>
              <a:t>Number of publications in the 50 highest impact journals in medicine and related fields.</a:t>
            </a:r>
            <a:br>
              <a:rPr lang="en-CA" sz="1200" dirty="0">
                <a:latin typeface="Arial" panose="020B0604020202020204" pitchFamily="34" charset="0"/>
                <a:cs typeface="Arial" panose="020B0604020202020204" pitchFamily="34" charset="0"/>
              </a:rPr>
            </a:br>
            <a:br>
              <a:rPr lang="en-CA" sz="1200" dirty="0">
                <a:latin typeface="Arial" panose="020B0604020202020204" pitchFamily="34" charset="0"/>
                <a:cs typeface="Arial" panose="020B0604020202020204" pitchFamily="34" charset="0"/>
              </a:rPr>
            </a:br>
            <a:r>
              <a:rPr lang="en-CA" sz="1200" dirty="0">
                <a:latin typeface="Arial" panose="020B0604020202020204" pitchFamily="34" charset="0"/>
                <a:cs typeface="Arial" panose="020B0604020202020204" pitchFamily="34" charset="0"/>
              </a:rPr>
              <a:t>Source: Web of Science, 2020</a:t>
            </a:r>
          </a:p>
        </p:txBody>
      </p:sp>
      <p:pic>
        <p:nvPicPr>
          <p:cNvPr id="4" name="Picture 3" descr="Chart, bar chart&#10;&#10;Description automatically generated">
            <a:extLst>
              <a:ext uri="{FF2B5EF4-FFF2-40B4-BE49-F238E27FC236}">
                <a16:creationId xmlns:a16="http://schemas.microsoft.com/office/drawing/2014/main" id="{439AD291-25AE-1DF5-837C-E9DDEA19B794}"/>
              </a:ext>
            </a:extLst>
          </p:cNvPr>
          <p:cNvPicPr>
            <a:picLocks noChangeAspect="1"/>
          </p:cNvPicPr>
          <p:nvPr/>
        </p:nvPicPr>
        <p:blipFill>
          <a:blip r:embed="rId2"/>
          <a:stretch>
            <a:fillRect/>
          </a:stretch>
        </p:blipFill>
        <p:spPr>
          <a:xfrm>
            <a:off x="1729740" y="1925294"/>
            <a:ext cx="7305772" cy="3754521"/>
          </a:xfrm>
          <a:prstGeom prst="rect">
            <a:avLst/>
          </a:prstGeom>
        </p:spPr>
      </p:pic>
      <p:pic>
        <p:nvPicPr>
          <p:cNvPr id="5" name="Picture 4">
            <a:extLst>
              <a:ext uri="{FF2B5EF4-FFF2-40B4-BE49-F238E27FC236}">
                <a16:creationId xmlns:a16="http://schemas.microsoft.com/office/drawing/2014/main" id="{5D4B87B1-4C34-364E-D80D-67F6AE6259B1}"/>
              </a:ext>
            </a:extLst>
          </p:cNvPr>
          <p:cNvPicPr>
            <a:picLocks noChangeAspect="1"/>
          </p:cNvPicPr>
          <p:nvPr/>
        </p:nvPicPr>
        <p:blipFill>
          <a:blip r:embed="rId3"/>
          <a:stretch>
            <a:fillRect/>
          </a:stretch>
        </p:blipFill>
        <p:spPr>
          <a:xfrm>
            <a:off x="0" y="6044871"/>
            <a:ext cx="12192000" cy="830452"/>
          </a:xfrm>
          <a:prstGeom prst="rect">
            <a:avLst/>
          </a:prstGeom>
        </p:spPr>
      </p:pic>
    </p:spTree>
    <p:extLst>
      <p:ext uri="{BB962C8B-B14F-4D97-AF65-F5344CB8AC3E}">
        <p14:creationId xmlns:p14="http://schemas.microsoft.com/office/powerpoint/2010/main" val="34794877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2114</TotalTime>
  <Words>1146</Words>
  <Application>Microsoft Macintosh PowerPoint</Application>
  <PresentationFormat>Widescreen</PresentationFormat>
  <Paragraphs>146</Paragraphs>
  <Slides>21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Bennett</dc:creator>
  <cp:lastModifiedBy>Ishita Luther</cp:lastModifiedBy>
  <cp:revision>145</cp:revision>
  <dcterms:created xsi:type="dcterms:W3CDTF">2018-11-30T14:35:05Z</dcterms:created>
  <dcterms:modified xsi:type="dcterms:W3CDTF">2022-07-26T23:38:46Z</dcterms:modified>
</cp:coreProperties>
</file>